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4"/>
    <p:sldMasterId id="2147483728" r:id="rId5"/>
    <p:sldMasterId id="2147483767" r:id="rId6"/>
  </p:sldMasterIdLst>
  <p:notesMasterIdLst>
    <p:notesMasterId r:id="rId41"/>
  </p:notesMasterIdLst>
  <p:handoutMasterIdLst>
    <p:handoutMasterId r:id="rId42"/>
  </p:handoutMasterIdLst>
  <p:sldIdLst>
    <p:sldId id="258" r:id="rId7"/>
    <p:sldId id="1111" r:id="rId8"/>
    <p:sldId id="298" r:id="rId9"/>
    <p:sldId id="1112" r:id="rId10"/>
    <p:sldId id="1140" r:id="rId11"/>
    <p:sldId id="1113" r:id="rId12"/>
    <p:sldId id="1139" r:id="rId13"/>
    <p:sldId id="1114" r:id="rId14"/>
    <p:sldId id="1116" r:id="rId15"/>
    <p:sldId id="1117" r:id="rId16"/>
    <p:sldId id="1118" r:id="rId17"/>
    <p:sldId id="1120" r:id="rId18"/>
    <p:sldId id="1119" r:id="rId19"/>
    <p:sldId id="1121" r:id="rId20"/>
    <p:sldId id="1123" r:id="rId21"/>
    <p:sldId id="1124" r:id="rId22"/>
    <p:sldId id="1125" r:id="rId23"/>
    <p:sldId id="1133" r:id="rId24"/>
    <p:sldId id="1134" r:id="rId25"/>
    <p:sldId id="1141" r:id="rId26"/>
    <p:sldId id="1127" r:id="rId27"/>
    <p:sldId id="1128" r:id="rId28"/>
    <p:sldId id="1129" r:id="rId29"/>
    <p:sldId id="1130" r:id="rId30"/>
    <p:sldId id="1126" r:id="rId31"/>
    <p:sldId id="1132" r:id="rId32"/>
    <p:sldId id="1136" r:id="rId33"/>
    <p:sldId id="1135" r:id="rId34"/>
    <p:sldId id="1098" r:id="rId35"/>
    <p:sldId id="1138" r:id="rId36"/>
    <p:sldId id="1131" r:id="rId37"/>
    <p:sldId id="1082" r:id="rId38"/>
    <p:sldId id="1087" r:id="rId39"/>
    <p:sldId id="109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450808-59B5-F3EF-FF72-A6FDF4ADD703}" name="Chip Ullstad" initials="CU" userId="S::Chip.Ullstad@mcminnvilleoregon.gov::dabd3df0-5975-4136-8795-b2c21b9ddde8" providerId="AD"/>
  <p188:author id="{1A89B05D-2925-CBD0-7BCF-6AE2B7D7651D}" name="Anne Pagano" initials="AP" userId="Anne Pagano" providerId="None"/>
  <p188:author id="{08F059FB-C76C-2A67-06A8-DC8B4A12F26F}" name="Deb Galardi" initials="DG" userId="S::dgalardi@grg-ltd.com::077ea6b7-33ca-40c0-98be-1d8cd3d758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25" autoAdjust="0"/>
    <p:restoredTop sz="94260" autoAdjust="0"/>
  </p:normalViewPr>
  <p:slideViewPr>
    <p:cSldViewPr snapToGrid="0">
      <p:cViewPr varScale="1">
        <p:scale>
          <a:sx n="67" d="100"/>
          <a:sy n="67" d="100"/>
        </p:scale>
        <p:origin x="75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4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448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2/10/2024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2/10/2024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7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2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40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example community has 30 parcels total with 3 common area parcels and a total IA of almost 92k square feet.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2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63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2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229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77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975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78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5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8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17071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86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157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8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928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70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2032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3" y="2149929"/>
            <a:ext cx="10177671" cy="3815443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>
                <a:solidFill>
                  <a:schemeClr val="tx2"/>
                </a:solidFill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67B6-195B-48D0-A073-7B05C1343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69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7476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3853" y="2160688"/>
            <a:ext cx="5015948" cy="377746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2160689"/>
            <a:ext cx="5009321" cy="3777469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C435B-54B9-4E03-9014-2C40E8B66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32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79" y="2137552"/>
            <a:ext cx="4987096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137552"/>
            <a:ext cx="5015948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3381D4-B015-4A74-9E6E-CDE64AC8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603448"/>
            <a:ext cx="10177669" cy="12498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1FA5C-8269-4DAF-9850-D364D73100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03853" y="3085747"/>
            <a:ext cx="5015948" cy="2863297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BE900A-4EBA-4C11-9300-DAD637DDD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1" y="3085745"/>
            <a:ext cx="5009321" cy="286329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C7834-2453-465B-8BE9-CA490CC2E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1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16" y="600981"/>
            <a:ext cx="3776109" cy="12294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600984"/>
            <a:ext cx="6012896" cy="5311699"/>
          </a:xfr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 sz="2000"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800"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5916" y="2149421"/>
            <a:ext cx="3776109" cy="376326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ED91B-33A7-44D8-BE78-D2E3DFBC8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5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603804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B5CE2-198E-47F3-9024-FAE6E5190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0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AB654-5F1A-450A-B21D-BC068F9BC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2AA1C-559F-444F-8E99-A000C0EC9F69}"/>
              </a:ext>
            </a:extLst>
          </p:cNvPr>
          <p:cNvSpPr/>
          <p:nvPr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B70C91-087B-45E6-B9A3-3A6504BBD9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2514" y="1501255"/>
            <a:ext cx="5063319" cy="4510585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*REQUIRED* Click icon to </a:t>
            </a:r>
            <a:br>
              <a:rPr lang="en-US"/>
            </a:br>
            <a:r>
              <a:rPr lang="en-US"/>
              <a:t>insert photo (this text will not appear </a:t>
            </a:r>
            <a:br>
              <a:rPr lang="en-US"/>
            </a:br>
            <a:r>
              <a:rPr lang="en-US"/>
              <a:t>in presentation mode)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0243F-4E30-436A-8609-11B6DD260F6F}"/>
              </a:ext>
            </a:extLst>
          </p:cNvPr>
          <p:cNvSpPr/>
          <p:nvPr userDrawn="1"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83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8BD08B-D887-424D-8D86-06B4E6E06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5859" y="0"/>
            <a:ext cx="8346141" cy="6858000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*REQUIRED*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1658263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F752D3B8-F9BA-4373-8DB1-232407B8D7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48301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  <a:noFill/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42EC1F4C-F8E7-4228-8723-739FC90A548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1815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Left - 2 Block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36ECCE5-3523-4521-9B1C-56EDA156BB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176" y="2919415"/>
            <a:ext cx="3173413" cy="32035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129230" y="549276"/>
            <a:ext cx="3043596" cy="4022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825" y="946704"/>
            <a:ext cx="5323321" cy="124984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5634" y="3429000"/>
            <a:ext cx="304359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2FB4A5C-767F-4DD7-9832-7CDC7F2079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34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2 Blocks Staggere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33" y="946704"/>
            <a:ext cx="4057016" cy="124984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2" y="568960"/>
            <a:ext cx="6106159" cy="40030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153D-9F64-427B-A86A-225804AEA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9" y="2724150"/>
            <a:ext cx="3879851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69B21F-B1AB-4906-B012-180B362B19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84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Lar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1" y="946702"/>
            <a:ext cx="4066580" cy="181014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E29A0-63F1-4D48-BC54-639046B1B4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4EA838-01AE-42D3-A2E5-DA12D6806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9421" y="3155611"/>
            <a:ext cx="4066580" cy="238538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2631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Larg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9175" y="946704"/>
            <a:ext cx="4067176" cy="200297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9963" y="1125538"/>
            <a:ext cx="5072863" cy="5732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FCCF7-ED4F-407B-8223-E7B5234B68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EFEDB9-3479-45FE-8C8E-D8EE7603C0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175" y="3360762"/>
            <a:ext cx="3879851" cy="225337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9676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Lar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52203-2C14-4717-BDF2-20F053042F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B713C3-2086-489D-AC25-4BB8AA218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644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872532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025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97721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15238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0E3B311D-D4B0-4355-9B29-4458B22A9C8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312753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4B108C69-1D3E-4E22-AFFE-2452F52BA1E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6854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32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quare Images with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363571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AD14062-DCD3-457F-ADE7-61D3396AC7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0257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3333083-6A99-46DB-8CCC-8187855EAE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77219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4F99522-321B-4363-A069-25C6303706D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387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F22ECFE-7AB4-4E4E-B4C7-52FE812A1AB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12752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EA49336D-955A-44B0-A844-B9CE7E4D9CE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68548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34475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3389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44085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16025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33896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440857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616025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8229408-3D06-4144-A425-EE850EF362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23389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F905C73-5E98-4078-ADCE-BBEC0940455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44085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B303038-6C92-412A-820C-8A657567221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616025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D493435B-1D13-438A-AC5C-9696AC3A43FF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5233896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0B971219-3AF5-4174-9B4F-A3B2634EED07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440857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C70DFCD3-8364-43EE-B870-E5D10F04E9E7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616025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724046"/>
            <a:ext cx="3214464" cy="189384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594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29" y="746960"/>
            <a:ext cx="2468548" cy="231443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25CAE34-78A9-4356-ACAD-9C92E9E86CC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791257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B8F8AFF1-CB92-439B-A952-E7A3D17563DF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79125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F0CC05A5-E21B-4790-B789-E898A26E57E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91256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0F45FB0C-86A8-48FA-858B-184C9BD2EB05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79125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66A2CEC2-528D-470E-AEE4-D3C4669D14B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705282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Content Placeholder 14">
            <a:extLst>
              <a:ext uri="{FF2B5EF4-FFF2-40B4-BE49-F238E27FC236}">
                <a16:creationId xmlns:a16="http://schemas.microsoft.com/office/drawing/2014/main" id="{396D68DD-D066-41FA-9B37-1978963B453A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705281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DD49F02-150E-42C0-ACE8-45E82EB80F0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05280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Content Placeholder 14">
            <a:extLst>
              <a:ext uri="{FF2B5EF4-FFF2-40B4-BE49-F238E27FC236}">
                <a16:creationId xmlns:a16="http://schemas.microsoft.com/office/drawing/2014/main" id="{D8052C8B-3681-4A13-91BE-EEFB3A619E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05281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444C21B0-BAA8-48EB-A10D-E369B39105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619305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Content Placeholder 14">
            <a:extLst>
              <a:ext uri="{FF2B5EF4-FFF2-40B4-BE49-F238E27FC236}">
                <a16:creationId xmlns:a16="http://schemas.microsoft.com/office/drawing/2014/main" id="{6F5C1A2E-CBF7-489E-9A4F-1E3922903A23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5619303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ACBC357B-C403-4A38-81F7-E0EEDF3FDA2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619303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Content Placeholder 14">
            <a:extLst>
              <a:ext uri="{FF2B5EF4-FFF2-40B4-BE49-F238E27FC236}">
                <a16:creationId xmlns:a16="http://schemas.microsoft.com/office/drawing/2014/main" id="{5C4FF271-4E33-4894-ACEA-29452D72E0D0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5619303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E87EAF39-EBEE-4739-8A2D-FF977773B5F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533326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Content Placeholder 14">
            <a:extLst>
              <a:ext uri="{FF2B5EF4-FFF2-40B4-BE49-F238E27FC236}">
                <a16:creationId xmlns:a16="http://schemas.microsoft.com/office/drawing/2014/main" id="{11B5E6CF-B6B6-4AFD-B194-F082456AD1F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53332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CCCACF2E-D5C2-4903-8A08-F186369C94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533324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Content Placeholder 14">
            <a:extLst>
              <a:ext uri="{FF2B5EF4-FFF2-40B4-BE49-F238E27FC236}">
                <a16:creationId xmlns:a16="http://schemas.microsoft.com/office/drawing/2014/main" id="{400CA790-2C21-4B0B-81C1-3523DF7E7A34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353332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45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133840" y="0"/>
            <a:ext cx="305815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085840" y="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9E5A-5222-4CE7-B446-19672E8A6A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606557-5974-4B3B-B554-621664B2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3CD060-4B36-4BA5-9422-11AA82201F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4320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3 Image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13411-F8D1-44EC-AF4D-40953232F3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D9957A-6A99-4B06-A04D-FC36140D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974210-0FF5-4C25-923E-EA6BE68A2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02087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71623" y="3413760"/>
            <a:ext cx="305815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7B1E8-B8D4-4ACC-AB78-455BA99603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12F67D-36EF-416D-A3B2-F0DB4EA9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8D5E58-E546-4A14-96AA-06B9AE938D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7D27DF3-AF72-4375-996B-3023F3A9236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33839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DE49E69-046C-4A19-8730-8EA5E7BCA0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33839" y="3413760"/>
            <a:ext cx="305409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9A724A00-B570-4D69-B59D-06FF7A3FCF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71623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7930574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Below - 2 Imag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6096000" cy="34417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0"/>
            <a:ext cx="6096000" cy="34417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6AF00D-9F15-46E1-8054-946D36F8173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3C666D-1118-4B50-A909-F1F6C3F1A5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1651" y="3944203"/>
            <a:ext cx="5056188" cy="746736"/>
          </a:xfrm>
        </p:spPr>
        <p:txBody>
          <a:bodyPr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7224F2-51A2-41CE-8FAD-248A9EC7838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1651" y="4841383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6F3C0CF-A14C-4A7F-9BAF-6B709E2BF2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34163" y="3944203"/>
            <a:ext cx="5056188" cy="746736"/>
          </a:xfrm>
        </p:spPr>
        <p:txBody>
          <a:bodyPr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82C5AB8-6E34-45A6-A872-673715848AB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34163" y="4841383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341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Right - 2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A43E6E-5EC1-440E-9078-8314BAB5794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188149" y="6356352"/>
            <a:ext cx="1003852" cy="365125"/>
          </a:xfrm>
        </p:spPr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81FF7BE-1889-43B3-ADA7-AC01D48A54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16203" y="619539"/>
            <a:ext cx="5056188" cy="843170"/>
          </a:xfrm>
        </p:spPr>
        <p:txBody>
          <a:bodyPr anchor="b" anchorCtr="0"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4CBDF18-AB4F-4A16-BBAC-CE7420D9859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16203" y="1613153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073CD7F-C19A-4FCB-A9A0-3444A43C14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16203" y="3991556"/>
            <a:ext cx="5056188" cy="843170"/>
          </a:xfrm>
        </p:spPr>
        <p:txBody>
          <a:bodyPr anchor="b" anchorCtr="0"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DE4D3EC-884A-4182-926D-B58BF7752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6203" y="4985170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94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/>
        </p:nvGrpSpPr>
        <p:grpSpPr>
          <a:xfrm>
            <a:off x="4675417" y="-2068118"/>
            <a:ext cx="6506105" cy="11121547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898651" y="1222219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8C72E-860A-4359-B67F-201E9D5FE63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EF0ECD-E3D7-4875-8324-5EA4D277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22" y="946702"/>
            <a:ext cx="4064159" cy="168731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A783AC-30F8-47E9-8870-740D867FB9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1694" y="3078177"/>
            <a:ext cx="4064157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495BB6-D039-4686-9BF5-25EBC0666C24}"/>
              </a:ext>
            </a:extLst>
          </p:cNvPr>
          <p:cNvGrpSpPr/>
          <p:nvPr userDrawn="1"/>
        </p:nvGrpSpPr>
        <p:grpSpPr>
          <a:xfrm>
            <a:off x="4675417" y="-2068118"/>
            <a:ext cx="6506105" cy="11121547"/>
            <a:chOff x="4675416" y="-2068118"/>
            <a:chExt cx="6506105" cy="111215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AA0442-9148-4814-94A6-7044FCEB1B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892A808-AF0F-458F-B47B-4430B9CD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158090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3840">
          <p15:clr>
            <a:srgbClr val="FBAE40"/>
          </p15:clr>
        </p15:guide>
        <p15:guide id="10" pos="655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6E8CE5C-F9F3-434D-AC0B-6AB02A3306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0474" y="810689"/>
            <a:ext cx="7696063" cy="482056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46223-83C6-404B-B55B-3DD8671CD7E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683387-4028-430F-8642-70306E10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22" y="946702"/>
            <a:ext cx="4064159" cy="168731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1E189D-403F-4C20-8395-E867387C7E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1694" y="3078177"/>
            <a:ext cx="4064157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05307-90D6-4FE5-B473-90AD42BEF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4974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 Photos with Brief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852" y="370294"/>
            <a:ext cx="101776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38472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82295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25403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94649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391E-1FD6-42D4-8603-2E7B4E82A4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6BB090F-2466-471B-BFA8-53E28B51A8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84D01D62-0D75-496A-8D39-09500BA274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746F8E9-06CF-4028-846F-D3CDF1F4A0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F05C58FF-1FE6-4C71-8463-BEECE98942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44062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6543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Two Block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0312" y="3429002"/>
            <a:ext cx="4885689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1" y="946702"/>
            <a:ext cx="4079681" cy="176920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0312" y="2"/>
            <a:ext cx="4885689" cy="3428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1D169-2724-4FD3-8015-463BF8AB22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A9D8E24-030E-4417-BB5C-76E4A3A44A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1840" y="3169779"/>
            <a:ext cx="4079680" cy="302630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26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ircle Photos with Text and Backgrou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88" y="550598"/>
            <a:ext cx="9980337" cy="1249845"/>
          </a:xfrm>
        </p:spPr>
        <p:txBody>
          <a:bodyPr anchor="b" anchorCtr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6606D77-A67F-4ADB-949F-66533FC0A3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74359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770B54F-55A3-402D-9B0F-DAC6DBC6E0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22894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A92C845-76C4-4C4C-8B69-9ACEC630DA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7473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377DF013-4263-46B2-845A-C06F744B5B0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19965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597EA-B5A5-48F4-89AC-CC7BBB03044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" y="6356352"/>
            <a:ext cx="10038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D0024B53-DFBD-4ECF-9EAE-E1E1C270B6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7365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1" name="Text Placeholder 38">
            <a:extLst>
              <a:ext uri="{FF2B5EF4-FFF2-40B4-BE49-F238E27FC236}">
                <a16:creationId xmlns:a16="http://schemas.microsoft.com/office/drawing/2014/main" id="{F9B5FD3E-BA77-4650-AB68-D8C44BF13B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C92D60A7-6AC2-476B-85F2-D77CB5789D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E4D14BAF-BBA6-472C-8106-972F8A5E6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717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32" y="3444240"/>
            <a:ext cx="4057016" cy="3413760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5C2248-71C6-4907-86BB-94F087D90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4551" y="0"/>
            <a:ext cx="4137556" cy="3429000"/>
          </a:xfrm>
        </p:spPr>
        <p:txBody>
          <a:bodyPr anchor="ctr" anchorCtr="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4841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Narrow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789710"/>
            <a:ext cx="6114221" cy="1406839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6545C7-52B4-48BA-8325-AE6ADF326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7300" y="2597728"/>
            <a:ext cx="6114221" cy="347056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17333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Title Abov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4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A2D9993-96B7-4F61-8127-49372BACA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7919" y="1206010"/>
            <a:ext cx="3879851" cy="501677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688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Narrow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237" y="946704"/>
            <a:ext cx="5991417" cy="124984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011AF5-4E5D-4C3C-86E8-9F3CA954AA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2769251"/>
            <a:ext cx="5991416" cy="324941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13008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Heading with 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FE9F0-BA58-4BBD-AE85-AB147AA6B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87AE1ED-33FF-4C21-9E2D-A9D2A4417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2000" i="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E877B-ADBD-47CC-9DCB-676BF6E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3"/>
            <a:ext cx="10146612" cy="1647411"/>
          </a:xfrm>
          <a:effectLst>
            <a:outerShdw blurRad="139700" dist="50800" dir="5400000" algn="t" rotWithShape="0">
              <a:prstClr val="black">
                <a:alpha val="14000"/>
              </a:prstClr>
            </a:outerShdw>
          </a:effectLst>
        </p:spPr>
        <p:txBody>
          <a:bodyPr/>
          <a:lstStyle>
            <a:lvl1pPr>
              <a:defRPr sz="12000" b="1" i="0">
                <a:solidFill>
                  <a:schemeClr val="accent1"/>
                </a:solidFill>
                <a:latin typeface="+mj-lt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7EA147-7124-4592-947A-9072059DF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429000"/>
            <a:ext cx="4141355" cy="253507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1107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20D9C-30E0-4378-AE4D-0625BF5BA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051A4-444D-4AE9-AE41-4146AB9E2A0B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69F99DA3-C0A8-45C6-93B6-6576A9BA82F5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11" name="Graphic 10" descr="Open quotation mark">
            <a:extLst>
              <a:ext uri="{FF2B5EF4-FFF2-40B4-BE49-F238E27FC236}">
                <a16:creationId xmlns:a16="http://schemas.microsoft.com/office/drawing/2014/main" id="{D6A8A1A5-2A5B-4296-AC76-6506333DB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01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98849E3-096E-4208-8CC8-C34296CD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8020C-2042-4563-95B9-9DA9C0A94C87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64E7A92-A588-4A8D-82DD-2D1929A89C46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12" name="Graphic 11" descr="Open quotation mark">
            <a:extLst>
              <a:ext uri="{FF2B5EF4-FFF2-40B4-BE49-F238E27FC236}">
                <a16:creationId xmlns:a16="http://schemas.microsoft.com/office/drawing/2014/main" id="{9DB53F02-1F69-4458-B3C6-0A25F0695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8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bg>
      <p:bgPr>
        <a:solidFill>
          <a:srgbClr val="023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26" y="1015634"/>
            <a:ext cx="2779755" cy="274356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CFA13D58-9B92-4269-BFB0-4891231F7213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3698241" y="601902"/>
            <a:ext cx="7909617" cy="56541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insert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8FA19-28B5-4BB6-9153-2F0A0ECE85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137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1" y="946704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57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35720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E1C47-81E2-495B-84D1-2CD155A8D9AA}"/>
              </a:ext>
            </a:extLst>
          </p:cNvPr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7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65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F87F6F-CD91-80CB-1EFB-ADEB383AD980}"/>
              </a:ext>
            </a:extLst>
          </p:cNvPr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124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52" y="582389"/>
            <a:ext cx="10177669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3853" y="2150286"/>
            <a:ext cx="10177671" cy="3793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2485-EC98-40BC-8A75-FB0358A4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56352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</p:sldLayoutIdLst>
  <p:hf hdr="0" ftr="0" dt="0"/>
  <p:txStyles>
    <p:titleStyle>
      <a:lvl1pPr algn="l" defTabSz="914296" rtl="0" eaLnBrk="1" latinLnBrk="0" hangingPunct="1">
        <a:lnSpc>
          <a:spcPct val="100000"/>
        </a:lnSpc>
        <a:spcBef>
          <a:spcPct val="0"/>
        </a:spcBef>
        <a:buNone/>
        <a:defRPr sz="3600" b="1" i="0" kern="1200" spc="0" baseline="0">
          <a:solidFill>
            <a:schemeClr val="tx2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29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312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0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6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4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3" pos="3840">
          <p15:clr>
            <a:srgbClr val="F26B43"/>
          </p15:clr>
        </p15:guide>
        <p15:guide id="54" orient="horz" pos="2160">
          <p15:clr>
            <a:srgbClr val="F26B43"/>
          </p15:clr>
        </p15:guide>
        <p15:guide id="55" orient="horz" pos="346">
          <p15:clr>
            <a:srgbClr val="F26B43"/>
          </p15:clr>
        </p15:guide>
        <p15:guide id="56" orient="horz" pos="3952">
          <p15:clr>
            <a:srgbClr val="F26B43"/>
          </p15:clr>
        </p15:guide>
        <p15:guide id="57" pos="643">
          <p15:clr>
            <a:srgbClr val="F26B43"/>
          </p15:clr>
        </p15:guide>
        <p15:guide id="58" pos="7039">
          <p15:clr>
            <a:srgbClr val="F26B43"/>
          </p15:clr>
        </p15:guide>
        <p15:guide id="59">
          <p15:clr>
            <a:srgbClr val="F26B43"/>
          </p15:clr>
        </p15:guide>
        <p15:guide id="60" pos="7680">
          <p15:clr>
            <a:srgbClr val="F26B43"/>
          </p15:clr>
        </p15:guide>
        <p15:guide id="61" orient="horz">
          <p15:clr>
            <a:srgbClr val="F26B43"/>
          </p15:clr>
        </p15:guide>
        <p15:guide id="62" orient="horz" pos="4320">
          <p15:clr>
            <a:srgbClr val="F26B43"/>
          </p15:clr>
        </p15:guide>
        <p15:guide id="63" pos="1277">
          <p15:clr>
            <a:srgbClr val="F26B43"/>
          </p15:clr>
        </p15:guide>
        <p15:guide id="64" orient="horz" pos="709">
          <p15:clr>
            <a:srgbClr val="F26B43"/>
          </p15:clr>
        </p15:guide>
        <p15:guide id="65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rricane Delta Remnants To Bring Heavy Rain To Connecticut | Across  Connecticut, CT Patch">
            <a:extLst>
              <a:ext uri="{FF2B5EF4-FFF2-40B4-BE49-F238E27FC236}">
                <a16:creationId xmlns:a16="http://schemas.microsoft.com/office/drawing/2014/main" id="{6501D8D2-B3C9-2F3B-FF94-DE5CF40F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144"/>
            <a:ext cx="12192000" cy="75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2C88A-094F-A7E7-F85D-01B055340AB1}"/>
              </a:ext>
            </a:extLst>
          </p:cNvPr>
          <p:cNvSpPr txBox="1"/>
          <p:nvPr/>
        </p:nvSpPr>
        <p:spPr>
          <a:xfrm>
            <a:off x="0" y="308610"/>
            <a:ext cx="12192000" cy="115108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rebuchet MS" panose="020B0603020202020204"/>
              </a:rPr>
              <a:t>Stormwater/Wastewater Project Advisory Committee</a:t>
            </a:r>
          </a:p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rebuchet MS" panose="020B0603020202020204"/>
              </a:rPr>
              <a:t>February 13, 2024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0846C-9549-6309-78A0-E22532ED2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2F3D01-F57E-6486-29C6-DF481E3B7E4C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Questions from December 5, 2023, Meeting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6C2112-898B-9608-E11F-7500093C5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575376" cy="58061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/>
              <a:t>Prepare a listing of short-term capital projects (replacements/repairs)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1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High priority capital project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Address 48” failing storm sewer/emergency sanitary sewer overflow adjacent to the </a:t>
            </a:r>
            <a:r>
              <a:rPr lang="en-US" sz="190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existng</a:t>
            </a:r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wetlands north of Joe Dancer Park 	</a:t>
            </a:r>
          </a:p>
          <a:p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Address aging and undercapacity storm system elements tributary to and downstream of 13th and Galloway causing localized flooding and on-going emergency response 	</a:t>
            </a:r>
          </a:p>
          <a:p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Replacement of failed storm sewers in downtown along 3rd Street </a:t>
            </a:r>
          </a:p>
          <a:p>
            <a:pPr marL="0" indent="0">
              <a:buNone/>
            </a:pPr>
            <a:r>
              <a:rPr lang="en-US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sz="21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High priority system repairs </a:t>
            </a:r>
            <a:r>
              <a:rPr lang="en-US" sz="21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Replace a section of failed storm drain between NW 11th and Elm. Broken joints and substantial root intrusion compromise the storm drain’s capacity and has resulted in localized flooding. 	</a:t>
            </a:r>
          </a:p>
          <a:p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Replace 60’ of storm drain tributary to the north branch of </a:t>
            </a:r>
            <a:r>
              <a:rPr lang="en-US" sz="190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Cozine</a:t>
            </a:r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Creek. Heavy root intrusion and offset joints compromise the storm drain’s capacity. 	</a:t>
            </a:r>
          </a:p>
          <a:p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Replace catch basin at NE 14th and McDonald. Broken joints have caused a sink hole. 	</a:t>
            </a:r>
          </a:p>
          <a:p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Replace catch basin at NE 14th and Johnson. Broken joints have caused a sink hole. 	</a:t>
            </a:r>
          </a:p>
          <a:p>
            <a:r>
              <a:rPr lang="en-US" sz="19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Replace/repair catch basin at NW 12th and Irvine. Defects and failure of the catch basin walls has caused a sink hole. </a:t>
            </a:r>
            <a:r>
              <a:rPr lang="en-US" sz="18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38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C5999-ED93-1B74-9E97-88E57FCFE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71A64D4-8772-1BBB-26D9-F3768B7181EF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Questions from December 5, 2023, Meeting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B91743-1F91-D35B-34C5-1C9BF0D00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How will the city bill parcels that don’t have water, wastewater, or power accounts?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and MWL have started working together to incorporate the stormwater utility bills with current billings for water, sanitary sewer, and power services. </a:t>
            </a:r>
          </a:p>
          <a:p>
            <a:endParaRPr lang="en-US" sz="240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We anticipate there are relatively few propeties unserved by other utilities. These propeties will be billed as “stormwater only” accounts. 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7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13BB2-4B1A-7780-613F-003F77E45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F9D9C4-8F5F-C937-BFC3-A5FE2D12A5AB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Questions from December 5, 2023, Meeting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DF93CF-DBCC-2905-9206-0D90DE890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What is the city’s liability if stormwater services aren’t funded to meet regulatory mandates?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city has a duty to comply with environmental mandates. Enforcement includes progressive civil fines up to a maximum of $25,000/day/violation if the city fails to meaningfully engage in management of our stormwater network.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7339A-73BB-CA0A-0E17-D681CCE9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30" y="4751216"/>
            <a:ext cx="6980301" cy="112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1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48771-8D76-2940-3952-13B67D2F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BE4285-D856-975F-A42B-501479DB9894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Questions from December 5, 2023, Meeting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DDAAD4-BDA9-67C4-282D-47C7EB5A8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Can billing include land use, i.e., bill commercial differently?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Using a combination of land use and impervious area is uncommon, complex, but doable. 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Stormwater Utility is new, and we don’t have data needed to pursue this combined billing structure.</a:t>
            </a:r>
            <a:endParaRPr lang="en-US" sz="24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B391B-0491-3934-4CC4-09898920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47" y="3921369"/>
            <a:ext cx="4924425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5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C49D8-F4D4-0020-3572-4E1B3394B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072EE4-0866-A629-8585-84B356CDB3C1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Questions from December 5, 2023, Meeting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7C6F63-FCD1-D2FF-D5BF-DFA019716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How much money from wastewater and street funds is used for the stormwater system currently?</a:t>
            </a:r>
          </a:p>
          <a:p>
            <a:pPr marL="0" indent="0">
              <a:buNone/>
            </a:pPr>
            <a:endParaRPr lang="en-US" sz="2400" b="1" dirty="0"/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62F2A-14FC-454D-DE1D-72F0D463E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65" y="2320406"/>
            <a:ext cx="9118176" cy="276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E46F0-A17D-34F1-F62A-62E31292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EE87B97-0D2F-A94B-D8C6-22A0F58F4D61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4D86BC-0DE9-A046-C6D9-3E3EA7F37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Should the city charge a stormwater utility fee for city owned and McMinnville Water and Light parcels?</a:t>
            </a:r>
          </a:p>
          <a:p>
            <a:endParaRPr lang="en-US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Including city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and MWL properties will result in lower rates for all customer classes. </a:t>
            </a: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 </a:t>
            </a:r>
            <a:r>
              <a:rPr lang="en-US" sz="20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Excluding c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ity owned parcels results in a higher rate for all customer classes, approximately $0.85/ERU/month ($14.50 to $15.35). This change would be revenue neutral. </a:t>
            </a:r>
          </a:p>
          <a:p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Departure from the city’s current approach of not billing these properties for water and sewer services. Wastewater, Street, Airport and General Funds would pay a stormwater fee, resulting in increased user fees or reduced budgets for their targeted services. </a:t>
            </a:r>
          </a:p>
          <a:p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Proposal: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propose not charging city owned and MWL properties for stormwater service. Charging city and MWL parcels a stormwater fee would provide nominal benefit in terms of equity and result in increased administrative costs for billing.. 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1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09D0A-F36D-6A37-21A5-0BE4A13BF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088B5E7-ADA4-878A-6A23-C3C17514201A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6A55D2-B00E-353B-4367-E5D63ED3A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How will the city account for self-contained and permitted, non-single family stormwater systems that drain to waterways not maintained by the city?</a:t>
            </a:r>
          </a:p>
          <a:p>
            <a:pPr marL="0" indent="0">
              <a:buNone/>
            </a:pPr>
            <a:endParaRPr lang="en-US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Providing a discount for properties that discharge to a permitted stormwater system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provides a lower rate for reduced benefit.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Providing a 35% discount on the estimated qualifying ERUs results in the preliminary rate increasing from $15.35 ERU/month $15.65/ERU/month. </a:t>
            </a:r>
          </a:p>
          <a:p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Proposal: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propose properties with fully self-contained, separately permitted stormwater systems be discounted up to a 35% of the user fee.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04793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76E21-45DC-6F12-C6C2-32588BDE9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2F91F8D-C5DB-1F50-080F-04210CC2DA99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D13A9A-B547-0347-71DB-282E383DC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Should billing be phased in?</a:t>
            </a:r>
            <a:endParaRPr lang="en-US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Phasing in rates will allow customers, especially large non-residential customers, an opportunity to budget for a new utility bill over the phase in period. </a:t>
            </a:r>
          </a:p>
          <a:p>
            <a:pPr marL="0" indent="0">
              <a:buNone/>
            </a:pP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Phasing the stormwater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utility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fee will extend transition to an interim level of service. This will require continued reliance on Wastewater, Street and General funds until the phase in period is completed. 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Proposal: </a:t>
            </a:r>
            <a:r>
              <a:rPr lang="en-US" sz="20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does not have a proposal for phasing in stormwater utility rates.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12668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F98A6-0C97-7131-ABEB-EBBACF84D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A81297-8601-E1EA-FCBD-D92A8F91F83F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1894720-751C-21D3-EF38-58B969BA3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056" y="800100"/>
            <a:ext cx="11002363" cy="5738160"/>
          </a:xfrm>
        </p:spPr>
      </p:pic>
    </p:spTree>
    <p:extLst>
      <p:ext uri="{BB962C8B-B14F-4D97-AF65-F5344CB8AC3E}">
        <p14:creationId xmlns:p14="http://schemas.microsoft.com/office/powerpoint/2010/main" val="116685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25B5D-4530-ED86-A68B-9C7F9F771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5491AB-E658-9446-AE0F-2C485DFFCF06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96AF0-7711-D9D1-FFF3-084A1BDFB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570"/>
            <a:ext cx="10238874" cy="629843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3A5425F7-C091-E51F-AB2D-D921BEDB15D4}"/>
              </a:ext>
            </a:extLst>
          </p:cNvPr>
          <p:cNvSpPr/>
          <p:nvPr/>
        </p:nvSpPr>
        <p:spPr>
          <a:xfrm>
            <a:off x="2640330" y="3531869"/>
            <a:ext cx="304760" cy="76898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50A9C-26C9-9733-241F-03D9CF724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022" y="2910140"/>
            <a:ext cx="359695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FCED45-080F-13CF-ACAB-C6DAE6846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830" y="2573930"/>
            <a:ext cx="359695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3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99CBC-DC07-C0EB-C7D4-9A8E53DFE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4BD87-5CE2-D589-BF37-2DD3C169F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73" y="834479"/>
            <a:ext cx="10737618" cy="5598977"/>
          </a:xfrm>
        </p:spPr>
        <p:txBody>
          <a:bodyPr>
            <a:normAutofit fontScale="47500" lnSpcReduction="20000"/>
          </a:bodyPr>
          <a:lstStyle/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4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						Leland Koester			</a:t>
            </a: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4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:00 PM –12:05 PM</a:t>
            </a:r>
          </a:p>
          <a:p>
            <a:pPr marL="114300" marR="45720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42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4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Overview/Agenda					Chip Ullstad				12:05 PM – 12:10 PM</a:t>
            </a:r>
          </a:p>
          <a:p>
            <a:pPr marL="0" marR="45720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1657350" algn="l"/>
              </a:tabLst>
            </a:pPr>
            <a:r>
              <a:rPr lang="en-US" sz="4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4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GIS Methodology/Update			Chip Ullstad 				</a:t>
            </a: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4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:10 PM – 12:20 PM</a:t>
            </a:r>
          </a:p>
          <a:p>
            <a:pPr marL="0" marR="45720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42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Updated Revenue Requirements</a:t>
            </a:r>
            <a:r>
              <a:rPr lang="en-US" sz="4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Lofton			12:20 PM - 12:30 PM</a:t>
            </a: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endParaRPr lang="en-US" sz="4200" b="1" kern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Phasing/Comparison			Deb Galardi				12:30 PM – 12:40 PM</a:t>
            </a:r>
          </a:p>
          <a:p>
            <a:pPr marL="0" marR="457200" indent="0">
              <a:lnSpc>
                <a:spcPct val="12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endParaRPr lang="en-US" sz="4200" b="1" kern="1000" dirty="0">
              <a:solidFill>
                <a:schemeClr val="accent4">
                  <a:lumMod val="7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Questions, December’s mtg.		</a:t>
            </a:r>
            <a:r>
              <a:rPr lang="en-US" sz="4200" b="1" kern="1000" dirty="0">
                <a:latin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12:40 PM – 12:55 PM</a:t>
            </a:r>
          </a:p>
          <a:p>
            <a:pPr marL="0" marR="457200" indent="0">
              <a:lnSpc>
                <a:spcPct val="12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endParaRPr lang="en-US" sz="4200" b="1" kern="1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 lvl="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 Questions</a:t>
            </a:r>
            <a:r>
              <a:rPr lang="en-US" sz="4200" b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Committee				12:55 PM – 2:55 PM</a:t>
            </a:r>
            <a:endParaRPr lang="en-US" sz="4200" b="1" kern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lvl="0" indent="0">
              <a:lnSpc>
                <a:spcPct val="120000"/>
              </a:lnSpc>
              <a:spcBef>
                <a:spcPts val="200"/>
              </a:spcBef>
              <a:buNone/>
              <a:tabLst>
                <a:tab pos="457200" algn="l"/>
              </a:tabLst>
            </a:pPr>
            <a:endParaRPr lang="en-US" sz="42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1657350" algn="l"/>
              </a:tabLst>
            </a:pP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 review/Next Steps</a:t>
            </a:r>
            <a:r>
              <a:rPr lang="en-US" sz="4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Chip Ullstad				</a:t>
            </a:r>
            <a:r>
              <a:rPr lang="en-US" sz="42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r>
              <a:rPr lang="en-US" sz="4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 PM – 3:00 PM</a:t>
            </a:r>
            <a:endParaRPr lang="en-US" sz="4200" b="1" dirty="0"/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73818-BDDC-CA21-3175-C293211FD1A9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Agenda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6D62ADB-0E40-54EC-35C0-9D80313BB22D}"/>
              </a:ext>
            </a:extLst>
          </p:cNvPr>
          <p:cNvSpPr/>
          <p:nvPr/>
        </p:nvSpPr>
        <p:spPr>
          <a:xfrm>
            <a:off x="664673" y="4514850"/>
            <a:ext cx="9348007" cy="411480"/>
          </a:xfrm>
          <a:prstGeom prst="flowChartAlternateProcess">
            <a:avLst/>
          </a:prstGeom>
          <a:noFill/>
          <a:ln w="476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48771-8D76-2940-3952-13B67D2F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BE4285-D856-975F-A42B-501479DB9894}"/>
              </a:ext>
            </a:extLst>
          </p:cNvPr>
          <p:cNvSpPr txBox="1"/>
          <p:nvPr/>
        </p:nvSpPr>
        <p:spPr>
          <a:xfrm>
            <a:off x="194310" y="127716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DDAAD4-BDA9-67C4-282D-47C7EB5A8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6541953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Should residential rates be tiered?</a:t>
            </a:r>
          </a:p>
          <a:p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</a:rPr>
              <a:t>Pros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: Enhanced equity for single unit residential customers</a:t>
            </a:r>
            <a:r>
              <a:rPr lang="en-US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</a:rPr>
              <a:t>Cons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: Added costs and complexity in rate structure and administrative processes. Additional time to gather data and implement.</a:t>
            </a:r>
          </a:p>
          <a:p>
            <a:endParaRPr lang="en-US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Proposal</a:t>
            </a:r>
            <a:r>
              <a:rPr lang="en-US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 Uniform fee in the short-term; consider tiered structure as a longer-term recommendation.</a:t>
            </a:r>
          </a:p>
          <a:p>
            <a:pPr lvl="1"/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Dedicated funding source for stormwater needed for upcoming fiscal year.</a:t>
            </a:r>
          </a:p>
          <a:p>
            <a:pPr lvl="1"/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Structure will add costs to developed; delayed implementation will cost program in lost revenue.</a:t>
            </a:r>
          </a:p>
          <a:p>
            <a:pPr lvl="1"/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Uniform structure consistent with majority of utilities.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DCEAE-BCA9-5ECE-9FCD-F479A8A05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40" y="1720762"/>
            <a:ext cx="4191215" cy="3416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BBE6D2-BBF3-717F-B8BF-C71E60E45821}"/>
              </a:ext>
            </a:extLst>
          </p:cNvPr>
          <p:cNvSpPr txBox="1"/>
          <p:nvPr/>
        </p:nvSpPr>
        <p:spPr>
          <a:xfrm>
            <a:off x="7644740" y="5137238"/>
            <a:ext cx="40966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2021 Stormwater Utility Survey Report (Black &amp; Veatch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60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7070D-700F-A30B-2337-4A6F610D4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153B2A9-649E-8567-E12D-F26C31831BFD}"/>
              </a:ext>
            </a:extLst>
          </p:cNvPr>
          <p:cNvSpPr txBox="1"/>
          <p:nvPr/>
        </p:nvSpPr>
        <p:spPr>
          <a:xfrm>
            <a:off x="0" y="-16306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DDA2B8-B3C4-E95E-1860-01BEE3A48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Should the stormwater utility have an administrative appeal provision?</a:t>
            </a:r>
          </a:p>
          <a:p>
            <a:pPr marL="0" indent="0">
              <a:buNone/>
            </a:pPr>
            <a:endParaRPr lang="en-US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/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Establishes an administrative appeal process for stormwater user fees based on new or corrected information. </a:t>
            </a:r>
          </a:p>
          <a:p>
            <a:pPr marL="0" indent="0">
              <a:buNone/>
            </a:pP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doesn’t anticipate a downside to an administrative appeal process. 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proposal: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 appeal process be included in the implementing ordinance forming the stormwater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utility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4767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57B7-6928-2776-AE4D-2EBF1B83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87BE3B-518F-1AAA-7591-A220B78832F6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333502-40F0-416F-166F-5B85D2B90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dirty="0"/>
              <a:t>Should the stormwater provide assistance to low-income households?</a:t>
            </a:r>
          </a:p>
          <a:p>
            <a:pPr algn="l"/>
            <a:endParaRPr lang="en-US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/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city participates in a program to assist low-income households offset sewer user fees. MWL also participates in this program.</a:t>
            </a:r>
          </a:p>
          <a:p>
            <a:pPr marL="285750"/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doesn’t anticipate revenue constraints if the Stormwater Fund participates on a pro-rata basis to the Wastewater Fund.</a:t>
            </a:r>
          </a:p>
          <a:p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Proposal: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propose the Stormwater Utility provide low-income household assistance on a pro-rata basis, similar to the Wastewater Fund.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17789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401A9-6E33-B2F4-C4C5-6F80A844C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41DABAC-4920-C640-7810-68C1EB811646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91503D-4CFD-9CAB-6CFB-021137719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dirty="0"/>
              <a:t>Should billing for mobile homes be less than SFR rate?</a:t>
            </a:r>
            <a:endParaRPr lang="en-US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/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proposed billing approach is consistent with billing single family dwellings, 1 ERU and billing multifamily units on a single parcel based on measured impervious area. </a:t>
            </a:r>
          </a:p>
          <a:p>
            <a:pPr marL="0" indent="0">
              <a:buNone/>
            </a:pP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If mobile or manufactured homes are not served by individual water meters (e.g. master metered for the parcel), the property owner will need to allocate stormwater billings.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proposal: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Mobile and manufactured homes on a single parcel billed as 1 ERU, multiple mobile and manufactured homes be billed on measured impervious area, similar to multifamily properties.</a:t>
            </a: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9FEBA-FB45-8646-DF5F-C444F97CF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742ACC0-06A0-8522-A3CC-F85A4D4C9436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EF1F2-5EF0-1964-D8E0-1F155E66E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2400" b="1" dirty="0"/>
              <a:t>What should the minimum billable impervious area be and how should ERUs be rounded?</a:t>
            </a:r>
          </a:p>
          <a:p>
            <a:pPr marL="0" indent="0" algn="l">
              <a:buNone/>
            </a:pPr>
            <a:endParaRPr lang="en-US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minimum billing impervious area of 350 sf is consistent with our consultant’s recommendation and should avoid billing parcels with sliver overlaps on tax lots.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Rounding up to the nearest whole ERUs for non-single-family properties is less complex to administer and more straight forward for billing purposes. </a:t>
            </a:r>
          </a:p>
          <a:p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Rounding to the nearest ERU is less equitable for parcels with nominal differences in impervious areas. </a:t>
            </a:r>
          </a:p>
          <a:p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Proposal: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propose rounding non-single family residential properties to the nearest whole ERU. Single family attached properties would be charged based on the average ERU value of 0.7.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34353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313AA-0BA3-3C92-5D2D-AA529CFA4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F7D265-8939-BEF2-3943-0EAA88B08812}"/>
              </a:ext>
            </a:extLst>
          </p:cNvPr>
          <p:cNvSpPr txBox="1"/>
          <p:nvPr/>
        </p:nvSpPr>
        <p:spPr>
          <a:xfrm>
            <a:off x="0" y="-535531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958552-B826-72ED-0C57-EDE858B06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34" y="296327"/>
            <a:ext cx="9255336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Can the city defer collection of franchise fees for three years to allow the stormwater utility to build reserves?</a:t>
            </a:r>
          </a:p>
          <a:p>
            <a:pPr marL="0" indent="0">
              <a:buNone/>
            </a:pPr>
            <a:endParaRPr lang="en-US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/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Delaying franchise fees for a three-year period will coincide with completion of rate phasing (if adopted) and allow the utility to build a modest reserve. </a:t>
            </a:r>
          </a:p>
          <a:p>
            <a:pPr marL="0" indent="0">
              <a:buNone/>
            </a:pP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Franchise fees are unrestricted General Fund revenue. By deferring collection of franchise fees for the stormwater utility, the General Fund will forego $570,000 to $720,000 depending on the Committee’s phasing recommendation. 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Proposal: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does not have a proposal for delaying franchise fees.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47621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91BDE-093B-FC7E-F64F-DECF0627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642C5A-00D9-0DA4-AB79-BFA20F9BA256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77BC7A-AF66-2887-24A7-0ACB7D186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dirty="0"/>
              <a:t>Will customers be eligible for a stormwater rate reduction discount for onsite detention? </a:t>
            </a:r>
          </a:p>
          <a:p>
            <a:pPr marL="0" indent="0" algn="l">
              <a:buNone/>
            </a:pPr>
            <a:endParaRPr lang="en-US" sz="2400" b="1" dirty="0"/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roviding discounts may encourage more robust maintenance and care of the basins post development. 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Providing a discount for routine maintenance of these private facilities will shift overall costs or rates to other customer classes. 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Proposal: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propose a stormwater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discount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program be developed after the initial billing system is in place, the stormwater master plan update is underway and system design standards have been updat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ed. </a:t>
            </a:r>
            <a:endParaRPr lang="en-US" sz="24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0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40BF7-4690-9603-466D-82D7094D1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1EC614-C9C0-CD91-EDDE-239A07278FEB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F796F4-BF43-C7F0-D365-366FE441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632526" cy="580612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dirty="0"/>
              <a:t>Should stormwater bills be discounted for privately constructed and maintained stormwater systems?</a:t>
            </a:r>
          </a:p>
          <a:p>
            <a:pPr marL="0" indent="0" algn="l">
              <a:buNone/>
            </a:pPr>
            <a:endParaRPr lang="en-US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Property owners with private stormwater systems have maintenance and repair responsibilities that are typically funded by a homeowner's association. A discount will provide reduced utility fees to these customers in recognition of these added costs. 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Providing a discount to properties served by these systems shifts costs from developers to other customers through higher rates. </a:t>
            </a:r>
          </a:p>
          <a:p>
            <a:pPr marL="0" indent="0">
              <a:buNone/>
            </a:pPr>
            <a:endParaRPr lang="en-US" sz="20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Proposal: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Staff propose the city not discount user fees for customers served by private stormwater systems. 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US" sz="18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5364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48771-8D76-2940-3952-13B67D2F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BE4285-D856-975F-A42B-501479DB9894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 Question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DDAAD4-BDA9-67C4-282D-47C7EB5A8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9020110" cy="580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Should the city continue to use street fund revenues to pay for stormwater services in the public right-of-way. </a:t>
            </a:r>
          </a:p>
          <a:p>
            <a:pPr marL="0" indent="0">
              <a:buNone/>
            </a:pPr>
            <a:endParaRPr lang="en-US" sz="20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Base assumption: Curbs, gutters and catch basins are integral to the stormwater system. Street sweeping is a stormwater related service.</a:t>
            </a:r>
          </a:p>
          <a:p>
            <a:pPr marL="0" indent="0">
              <a:buNone/>
            </a:pP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</a:rPr>
              <a:t>Pros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: Reduces revenue requirements and stormwater rates.</a:t>
            </a:r>
          </a:p>
          <a:p>
            <a:pPr marL="0" indent="0">
              <a:buNone/>
            </a:pPr>
            <a:endParaRPr lang="en-US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</a:rPr>
              <a:t>Cons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: Continues to divert limited revenue needed for street preservation purposes.</a:t>
            </a: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Proposa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l: 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Consistent with industry practices, include street sweeping and emergency response to localized flooding in stormwater revenue requirements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lvl="1"/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Allocation of all stormwater costs based on impervious area is accepted practice.</a:t>
            </a:r>
          </a:p>
        </p:txBody>
      </p:sp>
    </p:spTree>
    <p:extLst>
      <p:ext uri="{BB962C8B-B14F-4D97-AF65-F5344CB8AC3E}">
        <p14:creationId xmlns:p14="http://schemas.microsoft.com/office/powerpoint/2010/main" val="14521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algn="ctr" defTabSz="914296">
              <a:lnSpc>
                <a:spcPct val="100000"/>
              </a:lnSpc>
              <a:defRPr/>
            </a:pPr>
            <a:r>
              <a:rPr lang="en-US" sz="41299" cap="all" dirty="0">
                <a:solidFill>
                  <a:srgbClr val="FFFFFF"/>
                </a:solidFill>
                <a:latin typeface="Arial Black" panose="020B0A04020102020204" pitchFamily="34" charset="0"/>
              </a:rPr>
              <a:t>Q</a:t>
            </a:r>
            <a:endParaRPr lang="en-US" sz="123397" cap="all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8">
              <a:defRPr/>
            </a:pPr>
            <a:fld id="{F9A1070B-E53E-4F23-90CF-57ED1B7E60C0}" type="slidenum">
              <a:rPr lang="en-US">
                <a:solidFill>
                  <a:srgbClr val="023B40"/>
                </a:solidFill>
                <a:latin typeface="Arial"/>
              </a:rPr>
              <a:pPr defTabSz="914308">
                <a:defRPr/>
              </a:pPr>
              <a:t>29</a:t>
            </a:fld>
            <a:endParaRPr lang="en-US">
              <a:solidFill>
                <a:srgbClr val="023B40"/>
              </a:solidFill>
              <a:latin typeface="Arial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8">
              <a:defRPr/>
            </a:pPr>
            <a:fld id="{F9A1070B-E53E-4F23-90CF-57ED1B7E60C0}" type="slidenum">
              <a:rPr lang="en-US" sz="800" b="1">
                <a:solidFill>
                  <a:srgbClr val="FEFFFF"/>
                </a:solidFill>
                <a:latin typeface="Arial"/>
              </a:rPr>
              <a:pPr algn="ctr" defTabSz="914308">
                <a:defRPr/>
              </a:pPr>
              <a:t>29</a:t>
            </a:fld>
            <a:endParaRPr lang="en-US" sz="800" b="1">
              <a:solidFill>
                <a:srgbClr val="FEFFFF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B63D3-9B3B-99B5-BE13-956393B52A0C}"/>
              </a:ext>
            </a:extLst>
          </p:cNvPr>
          <p:cNvSpPr txBox="1"/>
          <p:nvPr/>
        </p:nvSpPr>
        <p:spPr>
          <a:xfrm>
            <a:off x="667962" y="0"/>
            <a:ext cx="10627283" cy="5489571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ctr" defTabSz="914308">
              <a:spcBef>
                <a:spcPts val="1000"/>
              </a:spcBef>
              <a:spcAft>
                <a:spcPts val="1800"/>
              </a:spcAft>
              <a:defRPr/>
            </a:pP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</a:p>
          <a:p>
            <a:pPr defTabSz="914308">
              <a:spcBef>
                <a:spcPts val="1000"/>
              </a:spcBef>
              <a:spcAft>
                <a:spcPts val="18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February 13, 2024:	Utility Policy Recommendations</a:t>
            </a:r>
          </a:p>
          <a:p>
            <a:pPr defTabSz="914308">
              <a:spcAft>
                <a:spcPts val="18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March 13, 2024: 	If needed (Committee’s direction) for additional policy 				discussion/recommendations</a:t>
            </a:r>
          </a:p>
          <a:p>
            <a:pPr defTabSz="914308">
              <a:spcBef>
                <a:spcPts val="1000"/>
              </a:spcBef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April 17, 2024:		Present recommendations to City Council						at a work session</a:t>
            </a:r>
          </a:p>
          <a:p>
            <a:pPr defTabSz="914308">
              <a:spcBef>
                <a:spcPts val="1800"/>
              </a:spcBef>
              <a:spcAft>
                <a:spcPts val="18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May 2024:		City Council considers adoption of a Stormwater Utility 				Committee begins discussion of sewer utility rates and SDCs</a:t>
            </a:r>
          </a:p>
          <a:p>
            <a:pPr defTabSz="914308">
              <a:spcBef>
                <a:spcPts val="1000"/>
              </a:spcBef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August 2024:		If adopted by City Council, begin billing for Stormwater Utility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962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47B18-4C81-8694-FF7F-AE2E78470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73" y="685801"/>
            <a:ext cx="10737618" cy="5747656"/>
          </a:xfrm>
        </p:spPr>
        <p:txBody>
          <a:bodyPr>
            <a:normAutofit fontScale="25000" lnSpcReduction="20000"/>
          </a:bodyPr>
          <a:lstStyle/>
          <a:p>
            <a:pPr marL="400050" marR="457200" lvl="1" indent="0">
              <a:lnSpc>
                <a:spcPct val="120000"/>
              </a:lnSpc>
              <a:spcBef>
                <a:spcPts val="0"/>
              </a:spcBef>
              <a:buNone/>
              <a:tabLst>
                <a:tab pos="457200" algn="l"/>
                <a:tab pos="1657350" algn="l"/>
              </a:tabLst>
            </a:pPr>
            <a:r>
              <a:rPr lang="en-US" sz="9600" b="1" u="sng" kern="1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WE’VE BEEN</a:t>
            </a: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1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No. 1, October 16, 2023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 role and timeline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Stormwater principles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challenges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Regulatory requirements</a:t>
            </a:r>
            <a:endParaRPr lang="en-US" sz="56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funding</a:t>
            </a:r>
            <a:endParaRPr lang="en-US" sz="56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Stormwater utility concepts</a:t>
            </a:r>
            <a:endParaRPr lang="en-US" sz="56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45720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4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No. 2, December 5, 2023	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GIS process and basis for ERU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Upcoming policy issues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structure 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rates				</a:t>
            </a:r>
          </a:p>
          <a:p>
            <a:pPr marL="0" marR="45720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1657350" algn="l"/>
              </a:tabLst>
            </a:pPr>
            <a:r>
              <a:rPr lang="en-US" sz="42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45720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1657350" algn="l"/>
              </a:tabLst>
            </a:pPr>
            <a:r>
              <a:rPr lang="en-US" sz="96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9600" b="1" u="sng" kern="1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WE’RE GOING</a:t>
            </a:r>
            <a:endParaRPr lang="en-US" sz="4400" b="1" u="sng" kern="10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165735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No. 3, February 13,2024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Policy/Recommendations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49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No. 4, March 13, 2024 (if needed)</a:t>
            </a:r>
          </a:p>
          <a:p>
            <a:pPr marR="457200" lvl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Policy/Recommendations</a:t>
            </a:r>
          </a:p>
          <a:p>
            <a:pPr marR="4572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1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Council work session, April 17, 2024</a:t>
            </a:r>
            <a:endParaRPr lang="en-US" sz="64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1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100" b="1" kern="1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5D4BA-6FAD-1834-5373-835C50995DE4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rebuchet MS" panose="020B0603020202020204"/>
              </a:rPr>
              <a:t>Overview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2E092-12C1-7AA9-5629-761E8157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957" y="4838676"/>
            <a:ext cx="3340499" cy="1594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EBFA2B-EB66-AF23-FD9D-48606635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361" y="1548469"/>
            <a:ext cx="3200474" cy="159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B6A33D-6908-AB40-1852-A0C63A3E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4CC643-5A1B-77F9-075B-3F154F1A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777D2A0-4F92-0B8E-1C53-7DAF9AA8F610}"/>
              </a:ext>
            </a:extLst>
          </p:cNvPr>
          <p:cNvSpPr/>
          <p:nvPr/>
        </p:nvSpPr>
        <p:spPr>
          <a:xfrm>
            <a:off x="2228850" y="2286000"/>
            <a:ext cx="5200650" cy="19773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BACKGROUND SLDES IF NEEDED</a:t>
            </a:r>
          </a:p>
        </p:txBody>
      </p:sp>
    </p:spTree>
    <p:extLst>
      <p:ext uri="{BB962C8B-B14F-4D97-AF65-F5344CB8AC3E}">
        <p14:creationId xmlns:p14="http://schemas.microsoft.com/office/powerpoint/2010/main" val="37484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96" y="461725"/>
            <a:ext cx="9941791" cy="882565"/>
          </a:xfrm>
        </p:spPr>
        <p:txBody>
          <a:bodyPr/>
          <a:lstStyle/>
          <a:p>
            <a:r>
              <a:rPr lang="en-US"/>
              <a:t>Mobile Home/Manufactured Home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6196" y="4679162"/>
            <a:ext cx="5549673" cy="30430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One home per parcel – 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More than one home per parcel – Non-single-family residential (NSFR)</a:t>
            </a: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DF0BB-DFAE-9201-AC46-A67A7532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96" y="1601904"/>
            <a:ext cx="5959356" cy="2819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4852B-3296-5022-0122-B8991D82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88" y="1601904"/>
            <a:ext cx="4892464" cy="49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07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83222"/>
            <a:ext cx="9941791" cy="882565"/>
          </a:xfrm>
        </p:spPr>
        <p:txBody>
          <a:bodyPr/>
          <a:lstStyle/>
          <a:p>
            <a:r>
              <a:rPr lang="en-US" dirty="0"/>
              <a:t>Single-Family Attached (SFA)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66361" y="1611630"/>
            <a:ext cx="4599170" cy="37065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Attached units located on individual parcels – often smaller than SFR parcels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Share common area 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Impervious area for SFA properties and common areas was measured</a:t>
            </a: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A7ECB-AEDB-0887-7E79-A0E667E7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29" y="1114168"/>
            <a:ext cx="3764606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94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301756"/>
            <a:ext cx="7262861" cy="1406839"/>
          </a:xfrm>
        </p:spPr>
        <p:txBody>
          <a:bodyPr/>
          <a:lstStyle/>
          <a:p>
            <a:r>
              <a:rPr lang="en-US"/>
              <a:t>Non-Single Family Residential (NSFR)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019" y="2253984"/>
            <a:ext cx="2903918" cy="331274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1,613 NSFR Parcels in McMinnville – 1,469 developed with 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Total IA divided by ERU value to calculate billable ERUs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C6426-DC5C-F27F-0B18-400D209B2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140" y="1908811"/>
            <a:ext cx="800169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3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7E8FF-9EB6-BA24-7921-688BB9275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0C5E9-4AB7-85F6-4236-84F63DFE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73" y="685801"/>
            <a:ext cx="10737618" cy="5747656"/>
          </a:xfrm>
        </p:spPr>
        <p:txBody>
          <a:bodyPr>
            <a:normAutofit fontScale="40000" lnSpcReduction="20000"/>
          </a:bodyPr>
          <a:lstStyle/>
          <a:p>
            <a:pPr marL="400050" marR="457200" lvl="1" indent="0">
              <a:lnSpc>
                <a:spcPct val="120000"/>
              </a:lnSpc>
              <a:spcBef>
                <a:spcPts val="0"/>
              </a:spcBef>
              <a:buNone/>
              <a:tabLst>
                <a:tab pos="457200" algn="l"/>
                <a:tab pos="1657350" algn="l"/>
              </a:tabLst>
            </a:pPr>
            <a:r>
              <a:rPr lang="en-US" sz="9600" b="1" u="sng" kern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Correction</a:t>
            </a:r>
            <a:endParaRPr lang="en-US" sz="9600" b="1" u="sng" kern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1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 of Stormwater Utility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400" b="1" kern="1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 ERU impervious area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200" b="1" kern="1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estimate, 3,512 sf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200" b="1" kern="1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Revised estimate, 3,499 sf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200" b="1" kern="1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Consequence, no change as rounded to 3,500 sf 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200" b="1" kern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457200" lvl="2" indent="0">
              <a:lnSpc>
                <a:spcPct val="120000"/>
              </a:lnSpc>
              <a:spcBef>
                <a:spcPts val="0"/>
              </a:spcBef>
              <a:buNone/>
              <a:tabLst>
                <a:tab pos="457200" algn="l"/>
                <a:tab pos="1657350" algn="l"/>
              </a:tabLst>
            </a:pPr>
            <a:endParaRPr lang="en-US" sz="5200" b="1" kern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457200" lvl="2" indent="0">
              <a:lnSpc>
                <a:spcPct val="120000"/>
              </a:lnSpc>
              <a:spcBef>
                <a:spcPts val="0"/>
              </a:spcBef>
              <a:buNone/>
              <a:tabLst>
                <a:tab pos="457200" algn="l"/>
                <a:tab pos="1657350" algn="l"/>
              </a:tabLst>
            </a:pPr>
            <a:endParaRPr lang="en-US" sz="5200" b="1" kern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400" b="1" kern="1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number of ERUs in service area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200" b="1" kern="1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Mistakenly used UGB instead of City Limits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400" b="1" kern="1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estimate, 28,059 ERUs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400" b="1" kern="1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Revised estimate, 24,240 ERUs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5400" b="1" kern="1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Consequence, higher rate/ERU ($12.50 to $14.50, +16%)</a:t>
            </a: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1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100" b="1" kern="1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A6299-42FD-E4CC-DB6D-C8506427B3D4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GIS Update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25323-ED72-3FC6-2AD3-8ED1B007C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096" y="1788795"/>
            <a:ext cx="3045231" cy="1495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00C7B4-3A8D-F33A-6242-902283D90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218" y="4387401"/>
            <a:ext cx="2808109" cy="137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2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A5F0D-C68E-677D-459E-AC4429B93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4247DB1-F96C-25D6-07A8-E0A4AF49494E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GIS Update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3F261-A076-8C39-709E-76E462D6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42" y="839049"/>
            <a:ext cx="10601443" cy="54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0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82DBD-6504-8825-21C5-9020C83A4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10A59-79E7-F628-DB02-E91DCF0C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73" y="685801"/>
            <a:ext cx="10737618" cy="5747656"/>
          </a:xfrm>
        </p:spPr>
        <p:txBody>
          <a:bodyPr>
            <a:normAutofit fontScale="25000" lnSpcReduction="20000"/>
          </a:bodyPr>
          <a:lstStyle/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100" b="1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9600" b="1" u="sng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Minimum level of service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72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revenue = $2.4 M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priority repairs only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capital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preventative maintenance program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Delayed franchise fee (?)</a:t>
            </a:r>
            <a:endParaRPr lang="en-US" sz="5400" b="1" kern="1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lvl="1" indent="0">
              <a:lnSpc>
                <a:spcPct val="120000"/>
              </a:lnSpc>
              <a:spcBef>
                <a:spcPts val="0"/>
              </a:spcBef>
              <a:buNone/>
              <a:tabLst>
                <a:tab pos="457200" algn="l"/>
                <a:tab pos="1657350" algn="l"/>
              </a:tabLst>
            </a:pPr>
            <a:endParaRPr lang="en-US" sz="5400" b="1" kern="1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9600" b="1" u="sng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Interim level of service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72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revenue = $4.0 M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Stormwater Master Plan Update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Begin high priority capital projects 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Repayment of Wastewater Fund for Stormwater Utility Development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 participation in administrative/transfer revenue</a:t>
            </a:r>
          </a:p>
          <a:p>
            <a:pPr marL="800100" marR="457200" lvl="2" indent="0">
              <a:lnSpc>
                <a:spcPct val="120000"/>
              </a:lnSpc>
              <a:spcBef>
                <a:spcPts val="0"/>
              </a:spcBef>
              <a:buNone/>
              <a:tabLst>
                <a:tab pos="457200" algn="l"/>
                <a:tab pos="1657350" algn="l"/>
              </a:tabLst>
            </a:pPr>
            <a:endParaRPr lang="en-US" sz="5200" b="1" kern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457200" lvl="2" indent="0">
              <a:lnSpc>
                <a:spcPct val="120000"/>
              </a:lnSpc>
              <a:spcBef>
                <a:spcPts val="0"/>
              </a:spcBef>
              <a:buNone/>
              <a:tabLst>
                <a:tab pos="457200" algn="l"/>
                <a:tab pos="1657350" algn="l"/>
              </a:tabLst>
            </a:pPr>
            <a:endParaRPr lang="en-US" sz="5200" b="1" kern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9600" b="1" u="sng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Fully funded level of Service</a:t>
            </a:r>
          </a:p>
          <a:p>
            <a:pPr marR="457200" lvl="1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72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Revenue requirements = $ TBD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Completion of Stormwater Master Plan update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financial plan</a:t>
            </a:r>
          </a:p>
          <a:p>
            <a:pPr marR="457200" lvl="2" indent="-342900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6400" b="1" kern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user fees based on capital projects and timing</a:t>
            </a:r>
            <a:endParaRPr lang="en-US" sz="6400" b="1" kern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endParaRPr lang="en-US" sz="5100" b="1" kern="1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34AB1-904E-47B2-AAFB-3117D752E43F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Optional revenue targets/level of service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AE3DC-1B03-8F36-EDB0-CC1224B8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55" y="685801"/>
            <a:ext cx="4319695" cy="28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3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CF1AF-5FDD-A6B6-7087-2725F05AF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CC5D1B-0843-A437-D630-01D0818F52A3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Optional revenue targets/level of service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08164-B1E1-D3F6-F3FC-C91C1ABAE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535531"/>
            <a:ext cx="8237549" cy="61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1B8B-17C6-BB5F-37DB-EFAE140E4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99E76AB-E385-2A89-C7E1-487F694FE7D9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Questions from December 5, 2023, Meeting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98D5BC-495B-8492-2A88-631FEDAC6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3" y="800419"/>
            <a:ext cx="8935297" cy="5326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Equivalent Residential Unit (ERU) impervious area seems too large</a:t>
            </a:r>
          </a:p>
          <a:p>
            <a:endParaRPr lang="en-US" dirty="0"/>
          </a:p>
          <a:p>
            <a:r>
              <a:rPr lang="en-US" i="1" dirty="0"/>
              <a:t>GIS consultant and city GIS staff reviewed sample median residential impervious areas and confirmed that 3,500 sf is representative, with nominal difference (3,512 sf – 3,499 sf). Median ERU values were recalculated to reflect only parcels in city limits.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A5A43-2EEE-8ECA-837B-0570CDED1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26" y="3559378"/>
            <a:ext cx="4758481" cy="24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4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D61BF-2AF8-C105-D1A4-A2AF4B84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BC7537-EAD3-50F3-EF53-F89EED6CDB93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rebuchet MS" panose="020B0603020202020204"/>
              </a:rPr>
              <a:t>Questions from December 5, 2023, Meeting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E8F6F2-154C-BE0E-41F0-3C1B3E848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64" y="800419"/>
            <a:ext cx="8604260" cy="5326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How will the city manage the initial revenue shortfall?</a:t>
            </a:r>
            <a:endParaRPr lang="en-US" dirty="0"/>
          </a:p>
          <a:p>
            <a:endParaRPr lang="en-US" sz="18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utility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will be self-funded to the greatest extent practical. Expenses will be managed consistent with incoming revenue stream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US" sz="2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During the transition Wastewater and Street Funds will continue to fill in the gap to meet essential needs. </a:t>
            </a:r>
            <a:endParaRPr lang="en-US" sz="24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E4DAA5-1902-1232-4DBC-8A945658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530" y="4126834"/>
            <a:ext cx="4263907" cy="27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Raftelis-2020-PPT-v3">
  <a:themeElements>
    <a:clrScheme name="Raftelis-2020-PPT-v3">
      <a:dk1>
        <a:srgbClr val="000000"/>
      </a:dk1>
      <a:lt1>
        <a:srgbClr val="F0F0F0"/>
      </a:lt1>
      <a:dk2>
        <a:srgbClr val="023B40"/>
      </a:dk2>
      <a:lt2>
        <a:srgbClr val="FEFFFF"/>
      </a:lt2>
      <a:accent1>
        <a:srgbClr val="3DCCD5"/>
      </a:accent1>
      <a:accent2>
        <a:srgbClr val="02A787"/>
      </a:accent2>
      <a:accent3>
        <a:srgbClr val="8ACEAF"/>
      </a:accent3>
      <a:accent4>
        <a:srgbClr val="F1564B"/>
      </a:accent4>
      <a:accent5>
        <a:srgbClr val="F7D342"/>
      </a:accent5>
      <a:accent6>
        <a:srgbClr val="6D8076"/>
      </a:accent6>
      <a:hlink>
        <a:srgbClr val="3DCCD5"/>
      </a:hlink>
      <a:folHlink>
        <a:srgbClr val="24A1A8"/>
      </a:folHlink>
    </a:clrScheme>
    <a:fontScheme name="Rafteli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l">
          <a:lnSpc>
            <a:spcPct val="130000"/>
          </a:lnSpc>
          <a:spcBef>
            <a:spcPts val="10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aftelis-2020-PPT-v3" id="{0CF0FCE5-96E2-46A4-BA02-8AA9021A650A}" vid="{EC7AF960-D8E2-49D9-BEE7-F1CCBF8CDD63}"/>
    </a:ext>
  </a:extLst>
</a:theme>
</file>

<file path=ppt/theme/theme4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4A60D7FE514F9CEA11E61C4A4750" ma:contentTypeVersion="14" ma:contentTypeDescription="Create a new document." ma:contentTypeScope="" ma:versionID="908886aeed08809a6639f0a59126f6f1">
  <xsd:schema xmlns:xsd="http://www.w3.org/2001/XMLSchema" xmlns:xs="http://www.w3.org/2001/XMLSchema" xmlns:p="http://schemas.microsoft.com/office/2006/metadata/properties" xmlns:ns3="4573edef-04b6-4065-a769-92130f75be97" xmlns:ns4="24dadd9b-09cc-4833-8617-2ffcdf2d2c5e" targetNamespace="http://schemas.microsoft.com/office/2006/metadata/properties" ma:root="true" ma:fieldsID="12a203ef4f4dcbf04f260278484e418d" ns3:_="" ns4:_="">
    <xsd:import namespace="4573edef-04b6-4065-a769-92130f75be97"/>
    <xsd:import namespace="24dadd9b-09cc-4833-8617-2ffcdf2d2c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73edef-04b6-4065-a769-92130f75be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add9b-09cc-4833-8617-2ffcdf2d2c5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73edef-04b6-4065-a769-92130f75be97" xsi:nil="true"/>
  </documentManagement>
</p:properties>
</file>

<file path=customXml/itemProps1.xml><?xml version="1.0" encoding="utf-8"?>
<ds:datastoreItem xmlns:ds="http://schemas.openxmlformats.org/officeDocument/2006/customXml" ds:itemID="{65ED22F8-BC39-4508-8B2F-BACE71BC05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CC5359-F03E-4DB3-8AA8-F2BFFD3CF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73edef-04b6-4065-a769-92130f75be97"/>
    <ds:schemaRef ds:uri="24dadd9b-09cc-4833-8617-2ffcdf2d2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1E2D07-3C78-4C8A-9B72-377C9336BB8F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24dadd9b-09cc-4833-8617-2ffcdf2d2c5e"/>
    <ds:schemaRef ds:uri="http://purl.org/dc/dcmitype/"/>
    <ds:schemaRef ds:uri="http://schemas.openxmlformats.org/package/2006/metadata/core-properties"/>
    <ds:schemaRef ds:uri="4573edef-04b6-4065-a769-92130f75be9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16044</TotalTime>
  <Words>2404</Words>
  <Application>Microsoft Office PowerPoint</Application>
  <PresentationFormat>Widescreen</PresentationFormat>
  <Paragraphs>260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Arial Black</vt:lpstr>
      <vt:lpstr>Calibri</vt:lpstr>
      <vt:lpstr>Corbel</vt:lpstr>
      <vt:lpstr>Georgia</vt:lpstr>
      <vt:lpstr>Trebuchet MS</vt:lpstr>
      <vt:lpstr>Wingdings</vt:lpstr>
      <vt:lpstr>Wingdings 3</vt:lpstr>
      <vt:lpstr>Facet</vt:lpstr>
      <vt:lpstr>1_Facet</vt:lpstr>
      <vt:lpstr>Raftelis-2020-PPT-v3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Home/Manufactured Home Properties</vt:lpstr>
      <vt:lpstr>Single-Family Attached (SFA) Properties</vt:lpstr>
      <vt:lpstr>Non-Single Family Residential (NSFR) Properties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Stprmwater Utility and Wastewater Master Plan</dc:title>
  <dc:creator>Chip Ullstad</dc:creator>
  <cp:lastModifiedBy>Chip Ullstad</cp:lastModifiedBy>
  <cp:revision>123</cp:revision>
  <dcterms:created xsi:type="dcterms:W3CDTF">2023-06-24T22:15:37Z</dcterms:created>
  <dcterms:modified xsi:type="dcterms:W3CDTF">2024-02-13T08:43:29Z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0x010100D1564A60D7FE514F9CEA11E61C4A4750</vt:lpwstr>
  </property>
</Properties>
</file>