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4"/>
    <p:sldMasterId id="2147483728" r:id="rId5"/>
    <p:sldMasterId id="2147483752" r:id="rId6"/>
    <p:sldMasterId id="2147483767" r:id="rId7"/>
  </p:sldMasterIdLst>
  <p:notesMasterIdLst>
    <p:notesMasterId r:id="rId49"/>
  </p:notesMasterIdLst>
  <p:handoutMasterIdLst>
    <p:handoutMasterId r:id="rId50"/>
  </p:handoutMasterIdLst>
  <p:sldIdLst>
    <p:sldId id="258" r:id="rId8"/>
    <p:sldId id="298" r:id="rId9"/>
    <p:sldId id="1070" r:id="rId10"/>
    <p:sldId id="431" r:id="rId11"/>
    <p:sldId id="1084" r:id="rId12"/>
    <p:sldId id="452" r:id="rId13"/>
    <p:sldId id="455" r:id="rId14"/>
    <p:sldId id="1071" r:id="rId15"/>
    <p:sldId id="1080" r:id="rId16"/>
    <p:sldId id="1082" r:id="rId17"/>
    <p:sldId id="1078" r:id="rId18"/>
    <p:sldId id="324" r:id="rId19"/>
    <p:sldId id="1083" r:id="rId20"/>
    <p:sldId id="891" r:id="rId21"/>
    <p:sldId id="1085" r:id="rId22"/>
    <p:sldId id="1086" r:id="rId23"/>
    <p:sldId id="1087" r:id="rId24"/>
    <p:sldId id="1090" r:id="rId25"/>
    <p:sldId id="1091" r:id="rId26"/>
    <p:sldId id="1092" r:id="rId27"/>
    <p:sldId id="1093" r:id="rId28"/>
    <p:sldId id="1094" r:id="rId29"/>
    <p:sldId id="1095" r:id="rId30"/>
    <p:sldId id="1105" r:id="rId31"/>
    <p:sldId id="658" r:id="rId32"/>
    <p:sldId id="1107" r:id="rId33"/>
    <p:sldId id="1108" r:id="rId34"/>
    <p:sldId id="256" r:id="rId35"/>
    <p:sldId id="1099" r:id="rId36"/>
    <p:sldId id="1089" r:id="rId37"/>
    <p:sldId id="1100" r:id="rId38"/>
    <p:sldId id="1110" r:id="rId39"/>
    <p:sldId id="388" r:id="rId40"/>
    <p:sldId id="1101" r:id="rId41"/>
    <p:sldId id="1102" r:id="rId42"/>
    <p:sldId id="1106" r:id="rId43"/>
    <p:sldId id="1103" r:id="rId44"/>
    <p:sldId id="1104" r:id="rId45"/>
    <p:sldId id="396" r:id="rId46"/>
    <p:sldId id="1109" r:id="rId47"/>
    <p:sldId id="109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50808-59B5-F3EF-FF72-A6FDF4ADD703}" name="Chip Ullstad" initials="CU" userId="S::Chip.Ullstad@mcminnvilleoregon.gov::dabd3df0-5975-4136-8795-b2c21b9ddde8" providerId="AD"/>
  <p188:author id="{1A89B05D-2925-CBD0-7BCF-6AE2B7D7651D}" name="Anne Pagano" initials="AP" userId="Anne Pagano" providerId="None"/>
  <p188:author id="{08F059FB-C76C-2A67-06A8-DC8B4A12F26F}" name="Deb Galardi" initials="DG" userId="S::dgalardi@grg-ltd.com::077ea6b7-33ca-40c0-98be-1d8cd3d758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3" autoAdjust="0"/>
    <p:restoredTop sz="94260" autoAdjust="0"/>
  </p:normalViewPr>
  <p:slideViewPr>
    <p:cSldViewPr snapToGrid="0">
      <p:cViewPr varScale="1">
        <p:scale>
          <a:sx n="81" d="100"/>
          <a:sy n="81" d="100"/>
        </p:scale>
        <p:origin x="66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4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448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B81E5-AF95-4160-B553-CF7AD81BDB8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85FE1CC-3740-4C42-A625-E8D4DB7EA7A8}">
      <dgm:prSet phldrT="[Text]" custT="1"/>
      <dgm:spPr/>
      <dgm:t>
        <a:bodyPr/>
        <a:lstStyle/>
        <a:p>
          <a:endParaRPr lang="en-US" sz="2800" dirty="0"/>
        </a:p>
        <a:p>
          <a:r>
            <a:rPr lang="en-US" sz="3600" dirty="0"/>
            <a:t>Set                rates                  by class</a:t>
          </a:r>
        </a:p>
      </dgm:t>
    </dgm:pt>
    <dgm:pt modelId="{B9010DF5-6F7B-45B4-B029-701019EB427B}" type="parTrans" cxnId="{CF9C7ECF-19B0-4656-BF2E-DAD02D59E449}">
      <dgm:prSet/>
      <dgm:spPr/>
      <dgm:t>
        <a:bodyPr/>
        <a:lstStyle/>
        <a:p>
          <a:endParaRPr lang="en-US"/>
        </a:p>
      </dgm:t>
    </dgm:pt>
    <dgm:pt modelId="{FAB5BD3F-BA84-407F-AF72-BB80E8E1F7D9}" type="sibTrans" cxnId="{CF9C7ECF-19B0-4656-BF2E-DAD02D59E449}">
      <dgm:prSet/>
      <dgm:spPr/>
      <dgm:t>
        <a:bodyPr/>
        <a:lstStyle/>
        <a:p>
          <a:endParaRPr lang="en-US"/>
        </a:p>
      </dgm:t>
    </dgm:pt>
    <dgm:pt modelId="{59E00945-E13A-46A1-BCC1-FA81F057F9F6}">
      <dgm:prSet phldrT="[Text]" custT="1"/>
      <dgm:spPr/>
      <dgm:t>
        <a:bodyPr/>
        <a:lstStyle/>
        <a:p>
          <a:r>
            <a:rPr lang="en-US" sz="3600" dirty="0"/>
            <a:t>Balance equity   and administration costs</a:t>
          </a:r>
        </a:p>
      </dgm:t>
    </dgm:pt>
    <dgm:pt modelId="{B2A67AE0-A3FC-46C0-B621-E26F6343AFBA}" type="parTrans" cxnId="{254C40D2-E2F5-4172-8629-E206E1299E30}">
      <dgm:prSet/>
      <dgm:spPr/>
      <dgm:t>
        <a:bodyPr/>
        <a:lstStyle/>
        <a:p>
          <a:endParaRPr lang="en-US"/>
        </a:p>
      </dgm:t>
    </dgm:pt>
    <dgm:pt modelId="{B10FBC15-7EA3-4744-855C-9AF77E333E94}" type="sibTrans" cxnId="{254C40D2-E2F5-4172-8629-E206E1299E30}">
      <dgm:prSet/>
      <dgm:spPr/>
      <dgm:t>
        <a:bodyPr/>
        <a:lstStyle/>
        <a:p>
          <a:endParaRPr lang="en-US"/>
        </a:p>
      </dgm:t>
    </dgm:pt>
    <dgm:pt modelId="{D1D2F7D8-839A-488A-96F0-58FE17F908C0}">
      <dgm:prSet phldrT="[Text]" custT="1"/>
      <dgm:spPr/>
      <dgm:t>
        <a:bodyPr/>
        <a:lstStyle/>
        <a:p>
          <a:r>
            <a:rPr lang="en-US" sz="3600" dirty="0"/>
            <a:t>Charge in proportion to system “use” or impact (service received)</a:t>
          </a:r>
        </a:p>
      </dgm:t>
    </dgm:pt>
    <dgm:pt modelId="{14A742E2-4513-4D3C-B2E8-AFDE48864E92}" type="parTrans" cxnId="{95A2CBF9-823F-4E2F-A3AA-2EC334C2689F}">
      <dgm:prSet/>
      <dgm:spPr/>
      <dgm:t>
        <a:bodyPr/>
        <a:lstStyle/>
        <a:p>
          <a:endParaRPr lang="en-US"/>
        </a:p>
      </dgm:t>
    </dgm:pt>
    <dgm:pt modelId="{31C0131D-B3A1-40DD-9949-2BFBE37774FB}" type="sibTrans" cxnId="{95A2CBF9-823F-4E2F-A3AA-2EC334C2689F}">
      <dgm:prSet/>
      <dgm:spPr/>
      <dgm:t>
        <a:bodyPr/>
        <a:lstStyle/>
        <a:p>
          <a:endParaRPr lang="en-US"/>
        </a:p>
      </dgm:t>
    </dgm:pt>
    <dgm:pt modelId="{E4140BD4-2347-4A11-9FA2-28D9F607C8C3}" type="pres">
      <dgm:prSet presAssocID="{6A7B81E5-AF95-4160-B553-CF7AD81BDB8B}" presName="Name0" presStyleCnt="0">
        <dgm:presLayoutVars>
          <dgm:dir/>
          <dgm:animLvl val="lvl"/>
          <dgm:resizeHandles val="exact"/>
        </dgm:presLayoutVars>
      </dgm:prSet>
      <dgm:spPr/>
    </dgm:pt>
    <dgm:pt modelId="{0C57988F-8907-4DC1-BA44-0075203749CB}" type="pres">
      <dgm:prSet presAssocID="{285FE1CC-3740-4C42-A625-E8D4DB7EA7A8}" presName="Name8" presStyleCnt="0"/>
      <dgm:spPr/>
    </dgm:pt>
    <dgm:pt modelId="{A21BBB0D-A3B3-427E-8108-26222B7D7076}" type="pres">
      <dgm:prSet presAssocID="{285FE1CC-3740-4C42-A625-E8D4DB7EA7A8}" presName="level" presStyleLbl="node1" presStyleIdx="0" presStyleCnt="3">
        <dgm:presLayoutVars>
          <dgm:chMax val="1"/>
          <dgm:bulletEnabled val="1"/>
        </dgm:presLayoutVars>
      </dgm:prSet>
      <dgm:spPr/>
    </dgm:pt>
    <dgm:pt modelId="{3733CDC5-13F6-416A-B37E-736B8607C824}" type="pres">
      <dgm:prSet presAssocID="{285FE1CC-3740-4C42-A625-E8D4DB7EA7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AA0DFE-71AE-4FB4-8791-90422DF58075}" type="pres">
      <dgm:prSet presAssocID="{59E00945-E13A-46A1-BCC1-FA81F057F9F6}" presName="Name8" presStyleCnt="0"/>
      <dgm:spPr/>
    </dgm:pt>
    <dgm:pt modelId="{949BB18F-64CB-4615-B1F9-F7C485E73C6F}" type="pres">
      <dgm:prSet presAssocID="{59E00945-E13A-46A1-BCC1-FA81F057F9F6}" presName="level" presStyleLbl="node1" presStyleIdx="1" presStyleCnt="3">
        <dgm:presLayoutVars>
          <dgm:chMax val="1"/>
          <dgm:bulletEnabled val="1"/>
        </dgm:presLayoutVars>
      </dgm:prSet>
      <dgm:spPr/>
    </dgm:pt>
    <dgm:pt modelId="{218CC26A-855D-475A-B33B-48A477AD432F}" type="pres">
      <dgm:prSet presAssocID="{59E00945-E13A-46A1-BCC1-FA81F057F9F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93A053B-C15C-4AEB-977C-54EF97E364BE}" type="pres">
      <dgm:prSet presAssocID="{D1D2F7D8-839A-488A-96F0-58FE17F908C0}" presName="Name8" presStyleCnt="0"/>
      <dgm:spPr/>
    </dgm:pt>
    <dgm:pt modelId="{E21541A0-3137-4BB0-B23C-02BF8B8DF08E}" type="pres">
      <dgm:prSet presAssocID="{D1D2F7D8-839A-488A-96F0-58FE17F908C0}" presName="level" presStyleLbl="node1" presStyleIdx="2" presStyleCnt="3">
        <dgm:presLayoutVars>
          <dgm:chMax val="1"/>
          <dgm:bulletEnabled val="1"/>
        </dgm:presLayoutVars>
      </dgm:prSet>
      <dgm:spPr/>
    </dgm:pt>
    <dgm:pt modelId="{44345725-B886-4025-BA8A-F1C33258A693}" type="pres">
      <dgm:prSet presAssocID="{D1D2F7D8-839A-488A-96F0-58FE17F908C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1EB8617-17D2-4A49-8366-2F427B4AAE73}" type="presOf" srcId="{59E00945-E13A-46A1-BCC1-FA81F057F9F6}" destId="{218CC26A-855D-475A-B33B-48A477AD432F}" srcOrd="1" destOrd="0" presId="urn:microsoft.com/office/officeart/2005/8/layout/pyramid1"/>
    <dgm:cxn modelId="{BE65C240-E0D7-4FAA-A1D3-87F1900CC877}" type="presOf" srcId="{D1D2F7D8-839A-488A-96F0-58FE17F908C0}" destId="{44345725-B886-4025-BA8A-F1C33258A693}" srcOrd="1" destOrd="0" presId="urn:microsoft.com/office/officeart/2005/8/layout/pyramid1"/>
    <dgm:cxn modelId="{414CE842-EB99-45FE-B141-A54DEEFF595C}" type="presOf" srcId="{285FE1CC-3740-4C42-A625-E8D4DB7EA7A8}" destId="{3733CDC5-13F6-416A-B37E-736B8607C824}" srcOrd="1" destOrd="0" presId="urn:microsoft.com/office/officeart/2005/8/layout/pyramid1"/>
    <dgm:cxn modelId="{8E6DDB4A-8E46-45E9-8DE4-0DA96D789326}" type="presOf" srcId="{D1D2F7D8-839A-488A-96F0-58FE17F908C0}" destId="{E21541A0-3137-4BB0-B23C-02BF8B8DF08E}" srcOrd="0" destOrd="0" presId="urn:microsoft.com/office/officeart/2005/8/layout/pyramid1"/>
    <dgm:cxn modelId="{97A95550-716B-40E8-AC68-1A4879E1FC8D}" type="presOf" srcId="{6A7B81E5-AF95-4160-B553-CF7AD81BDB8B}" destId="{E4140BD4-2347-4A11-9FA2-28D9F607C8C3}" srcOrd="0" destOrd="0" presId="urn:microsoft.com/office/officeart/2005/8/layout/pyramid1"/>
    <dgm:cxn modelId="{A9593C78-102F-4C54-92A9-B46F704FA4A2}" type="presOf" srcId="{285FE1CC-3740-4C42-A625-E8D4DB7EA7A8}" destId="{A21BBB0D-A3B3-427E-8108-26222B7D7076}" srcOrd="0" destOrd="0" presId="urn:microsoft.com/office/officeart/2005/8/layout/pyramid1"/>
    <dgm:cxn modelId="{CF9C7ECF-19B0-4656-BF2E-DAD02D59E449}" srcId="{6A7B81E5-AF95-4160-B553-CF7AD81BDB8B}" destId="{285FE1CC-3740-4C42-A625-E8D4DB7EA7A8}" srcOrd="0" destOrd="0" parTransId="{B9010DF5-6F7B-45B4-B029-701019EB427B}" sibTransId="{FAB5BD3F-BA84-407F-AF72-BB80E8E1F7D9}"/>
    <dgm:cxn modelId="{254C40D2-E2F5-4172-8629-E206E1299E30}" srcId="{6A7B81E5-AF95-4160-B553-CF7AD81BDB8B}" destId="{59E00945-E13A-46A1-BCC1-FA81F057F9F6}" srcOrd="1" destOrd="0" parTransId="{B2A67AE0-A3FC-46C0-B621-E26F6343AFBA}" sibTransId="{B10FBC15-7EA3-4744-855C-9AF77E333E94}"/>
    <dgm:cxn modelId="{7D2F72EE-1381-4FD3-92A7-3DA90A56AE14}" type="presOf" srcId="{59E00945-E13A-46A1-BCC1-FA81F057F9F6}" destId="{949BB18F-64CB-4615-B1F9-F7C485E73C6F}" srcOrd="0" destOrd="0" presId="urn:microsoft.com/office/officeart/2005/8/layout/pyramid1"/>
    <dgm:cxn modelId="{95A2CBF9-823F-4E2F-A3AA-2EC334C2689F}" srcId="{6A7B81E5-AF95-4160-B553-CF7AD81BDB8B}" destId="{D1D2F7D8-839A-488A-96F0-58FE17F908C0}" srcOrd="2" destOrd="0" parTransId="{14A742E2-4513-4D3C-B2E8-AFDE48864E92}" sibTransId="{31C0131D-B3A1-40DD-9949-2BFBE37774FB}"/>
    <dgm:cxn modelId="{73952380-1F60-4820-BD0A-226780305480}" type="presParOf" srcId="{E4140BD4-2347-4A11-9FA2-28D9F607C8C3}" destId="{0C57988F-8907-4DC1-BA44-0075203749CB}" srcOrd="0" destOrd="0" presId="urn:microsoft.com/office/officeart/2005/8/layout/pyramid1"/>
    <dgm:cxn modelId="{B3B5565F-24E4-4E70-8C20-251F01185B92}" type="presParOf" srcId="{0C57988F-8907-4DC1-BA44-0075203749CB}" destId="{A21BBB0D-A3B3-427E-8108-26222B7D7076}" srcOrd="0" destOrd="0" presId="urn:microsoft.com/office/officeart/2005/8/layout/pyramid1"/>
    <dgm:cxn modelId="{878A834B-B5F6-49B3-A834-72D27C482ED3}" type="presParOf" srcId="{0C57988F-8907-4DC1-BA44-0075203749CB}" destId="{3733CDC5-13F6-416A-B37E-736B8607C824}" srcOrd="1" destOrd="0" presId="urn:microsoft.com/office/officeart/2005/8/layout/pyramid1"/>
    <dgm:cxn modelId="{761D5622-5248-47D8-960E-8873547E82C1}" type="presParOf" srcId="{E4140BD4-2347-4A11-9FA2-28D9F607C8C3}" destId="{FCAA0DFE-71AE-4FB4-8791-90422DF58075}" srcOrd="1" destOrd="0" presId="urn:microsoft.com/office/officeart/2005/8/layout/pyramid1"/>
    <dgm:cxn modelId="{B699CEA9-CD87-4010-8C24-2211CB420DBA}" type="presParOf" srcId="{FCAA0DFE-71AE-4FB4-8791-90422DF58075}" destId="{949BB18F-64CB-4615-B1F9-F7C485E73C6F}" srcOrd="0" destOrd="0" presId="urn:microsoft.com/office/officeart/2005/8/layout/pyramid1"/>
    <dgm:cxn modelId="{054EBF28-8ADC-4008-A21C-EB7F752C5C1D}" type="presParOf" srcId="{FCAA0DFE-71AE-4FB4-8791-90422DF58075}" destId="{218CC26A-855D-475A-B33B-48A477AD432F}" srcOrd="1" destOrd="0" presId="urn:microsoft.com/office/officeart/2005/8/layout/pyramid1"/>
    <dgm:cxn modelId="{F91185C7-71FA-4202-B852-A106794F5619}" type="presParOf" srcId="{E4140BD4-2347-4A11-9FA2-28D9F607C8C3}" destId="{493A053B-C15C-4AEB-977C-54EF97E364BE}" srcOrd="2" destOrd="0" presId="urn:microsoft.com/office/officeart/2005/8/layout/pyramid1"/>
    <dgm:cxn modelId="{82C2A520-24F8-4793-A5F4-89160163521D}" type="presParOf" srcId="{493A053B-C15C-4AEB-977C-54EF97E364BE}" destId="{E21541A0-3137-4BB0-B23C-02BF8B8DF08E}" srcOrd="0" destOrd="0" presId="urn:microsoft.com/office/officeart/2005/8/layout/pyramid1"/>
    <dgm:cxn modelId="{42BB505A-8075-4167-8347-C27DB652AD21}" type="presParOf" srcId="{493A053B-C15C-4AEB-977C-54EF97E364BE}" destId="{44345725-B886-4025-BA8A-F1C33258A69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4FDAE8-285C-493E-A2D6-E7C2F6136AC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E214A-481D-4E2F-BB7C-2208E65BC4AF}">
      <dgm:prSet phldrT="[Text]"/>
      <dgm:spPr/>
      <dgm:t>
        <a:bodyPr/>
        <a:lstStyle/>
        <a:p>
          <a:r>
            <a:rPr lang="en-US" dirty="0"/>
            <a:t>Rate Structure</a:t>
          </a:r>
        </a:p>
      </dgm:t>
    </dgm:pt>
    <dgm:pt modelId="{90F5FF7D-D1C3-4707-B8EF-AE341E2F0FA0}" type="parTrans" cxnId="{B4DF26CB-AAD9-4163-900C-B2C2A69E550B}">
      <dgm:prSet/>
      <dgm:spPr/>
      <dgm:t>
        <a:bodyPr/>
        <a:lstStyle/>
        <a:p>
          <a:endParaRPr lang="en-US"/>
        </a:p>
      </dgm:t>
    </dgm:pt>
    <dgm:pt modelId="{3A64F2A5-D5E1-4F84-899E-6EE758DC67D1}" type="sibTrans" cxnId="{B4DF26CB-AAD9-4163-900C-B2C2A69E550B}">
      <dgm:prSet/>
      <dgm:spPr/>
      <dgm:t>
        <a:bodyPr/>
        <a:lstStyle/>
        <a:p>
          <a:endParaRPr lang="en-US"/>
        </a:p>
      </dgm:t>
    </dgm:pt>
    <dgm:pt modelId="{748CF5D8-9E09-41B0-AE3E-7ADA9F1C8A44}">
      <dgm:prSet phldrT="[Text]"/>
      <dgm:spPr/>
      <dgm:t>
        <a:bodyPr/>
        <a:lstStyle/>
        <a:p>
          <a:r>
            <a:rPr lang="en-US" dirty="0"/>
            <a:t>Rate Modifiers</a:t>
          </a:r>
        </a:p>
      </dgm:t>
    </dgm:pt>
    <dgm:pt modelId="{891D80CB-ED9C-47F7-96A3-7DF61E43CA24}" type="parTrans" cxnId="{33D3D78D-502C-439E-9010-C5258A1D0A15}">
      <dgm:prSet/>
      <dgm:spPr/>
      <dgm:t>
        <a:bodyPr/>
        <a:lstStyle/>
        <a:p>
          <a:endParaRPr lang="en-US"/>
        </a:p>
      </dgm:t>
    </dgm:pt>
    <dgm:pt modelId="{9FCF0879-753A-4762-A86B-AD9417D9CC0A}" type="sibTrans" cxnId="{33D3D78D-502C-439E-9010-C5258A1D0A15}">
      <dgm:prSet/>
      <dgm:spPr/>
      <dgm:t>
        <a:bodyPr/>
        <a:lstStyle/>
        <a:p>
          <a:endParaRPr lang="en-US"/>
        </a:p>
      </dgm:t>
    </dgm:pt>
    <dgm:pt modelId="{000A1F95-83CD-469C-B69D-4AF954CBF906}">
      <dgm:prSet phldrT="[Text]"/>
      <dgm:spPr/>
      <dgm:t>
        <a:bodyPr/>
        <a:lstStyle/>
        <a:p>
          <a:r>
            <a:rPr lang="en-US" dirty="0"/>
            <a:t>Billing Policies</a:t>
          </a:r>
        </a:p>
      </dgm:t>
    </dgm:pt>
    <dgm:pt modelId="{6F7ACB28-119E-405E-A78A-1AC239902880}" type="parTrans" cxnId="{C4C6B463-07FD-476A-B18B-26DC26028585}">
      <dgm:prSet/>
      <dgm:spPr/>
      <dgm:t>
        <a:bodyPr/>
        <a:lstStyle/>
        <a:p>
          <a:endParaRPr lang="en-US"/>
        </a:p>
      </dgm:t>
    </dgm:pt>
    <dgm:pt modelId="{83E723F3-67AA-487F-978E-35AA320F77CC}" type="sibTrans" cxnId="{C4C6B463-07FD-476A-B18B-26DC26028585}">
      <dgm:prSet/>
      <dgm:spPr/>
      <dgm:t>
        <a:bodyPr/>
        <a:lstStyle/>
        <a:p>
          <a:endParaRPr lang="en-US"/>
        </a:p>
      </dgm:t>
    </dgm:pt>
    <dgm:pt modelId="{AD736A15-756F-4C0F-B864-F4F4407313F6}" type="pres">
      <dgm:prSet presAssocID="{194FDAE8-285C-493E-A2D6-E7C2F6136AC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42FED8D-5B6C-4C00-A1EC-1EB815256998}" type="pres">
      <dgm:prSet presAssocID="{62BE214A-481D-4E2F-BB7C-2208E65BC4AF}" presName="Accent1" presStyleCnt="0"/>
      <dgm:spPr/>
    </dgm:pt>
    <dgm:pt modelId="{88C5AA14-4AAA-4E5C-953F-A0D899CDFB78}" type="pres">
      <dgm:prSet presAssocID="{62BE214A-481D-4E2F-BB7C-2208E65BC4AF}" presName="Accent" presStyleLbl="node1" presStyleIdx="0" presStyleCnt="3"/>
      <dgm:spPr/>
    </dgm:pt>
    <dgm:pt modelId="{67D00626-C1A1-4184-A972-6A2EA921955E}" type="pres">
      <dgm:prSet presAssocID="{62BE214A-481D-4E2F-BB7C-2208E65BC4A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002972D-1180-44D2-9E4D-C966375C6FB5}" type="pres">
      <dgm:prSet presAssocID="{748CF5D8-9E09-41B0-AE3E-7ADA9F1C8A44}" presName="Accent2" presStyleCnt="0"/>
      <dgm:spPr/>
    </dgm:pt>
    <dgm:pt modelId="{15310256-DA22-4D15-9998-FD775AB7A4FE}" type="pres">
      <dgm:prSet presAssocID="{748CF5D8-9E09-41B0-AE3E-7ADA9F1C8A44}" presName="Accent" presStyleLbl="node1" presStyleIdx="1" presStyleCnt="3"/>
      <dgm:spPr/>
    </dgm:pt>
    <dgm:pt modelId="{0E184578-F275-44D0-A2F0-AFEC423EAF13}" type="pres">
      <dgm:prSet presAssocID="{748CF5D8-9E09-41B0-AE3E-7ADA9F1C8A4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E6F5601-0888-435E-BF42-95815F1E65D9}" type="pres">
      <dgm:prSet presAssocID="{000A1F95-83CD-469C-B69D-4AF954CBF906}" presName="Accent3" presStyleCnt="0"/>
      <dgm:spPr/>
    </dgm:pt>
    <dgm:pt modelId="{830717F4-546E-4725-A647-3D237F197083}" type="pres">
      <dgm:prSet presAssocID="{000A1F95-83CD-469C-B69D-4AF954CBF906}" presName="Accent" presStyleLbl="node1" presStyleIdx="2" presStyleCnt="3"/>
      <dgm:spPr/>
    </dgm:pt>
    <dgm:pt modelId="{97921E47-821E-4310-A378-6D070A377DB1}" type="pres">
      <dgm:prSet presAssocID="{000A1F95-83CD-469C-B69D-4AF954CBF90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8874CB12-765E-4B2A-A2A9-5FA0732EB4F4}" type="presOf" srcId="{62BE214A-481D-4E2F-BB7C-2208E65BC4AF}" destId="{67D00626-C1A1-4184-A972-6A2EA921955E}" srcOrd="0" destOrd="0" presId="urn:microsoft.com/office/officeart/2009/layout/CircleArrowProcess"/>
    <dgm:cxn modelId="{F9C5722E-AE42-401E-B230-C19837F160F6}" type="presOf" srcId="{748CF5D8-9E09-41B0-AE3E-7ADA9F1C8A44}" destId="{0E184578-F275-44D0-A2F0-AFEC423EAF13}" srcOrd="0" destOrd="0" presId="urn:microsoft.com/office/officeart/2009/layout/CircleArrowProcess"/>
    <dgm:cxn modelId="{C4C6B463-07FD-476A-B18B-26DC26028585}" srcId="{194FDAE8-285C-493E-A2D6-E7C2F6136ACA}" destId="{000A1F95-83CD-469C-B69D-4AF954CBF906}" srcOrd="2" destOrd="0" parTransId="{6F7ACB28-119E-405E-A78A-1AC239902880}" sibTransId="{83E723F3-67AA-487F-978E-35AA320F77CC}"/>
    <dgm:cxn modelId="{9132974B-8DFE-4EDE-9800-081CBE288438}" type="presOf" srcId="{194FDAE8-285C-493E-A2D6-E7C2F6136ACA}" destId="{AD736A15-756F-4C0F-B864-F4F4407313F6}" srcOrd="0" destOrd="0" presId="urn:microsoft.com/office/officeart/2009/layout/CircleArrowProcess"/>
    <dgm:cxn modelId="{33D3D78D-502C-439E-9010-C5258A1D0A15}" srcId="{194FDAE8-285C-493E-A2D6-E7C2F6136ACA}" destId="{748CF5D8-9E09-41B0-AE3E-7ADA9F1C8A44}" srcOrd="1" destOrd="0" parTransId="{891D80CB-ED9C-47F7-96A3-7DF61E43CA24}" sibTransId="{9FCF0879-753A-4762-A86B-AD9417D9CC0A}"/>
    <dgm:cxn modelId="{18777991-1899-445A-988E-51EEF237F18F}" type="presOf" srcId="{000A1F95-83CD-469C-B69D-4AF954CBF906}" destId="{97921E47-821E-4310-A378-6D070A377DB1}" srcOrd="0" destOrd="0" presId="urn:microsoft.com/office/officeart/2009/layout/CircleArrowProcess"/>
    <dgm:cxn modelId="{B4DF26CB-AAD9-4163-900C-B2C2A69E550B}" srcId="{194FDAE8-285C-493E-A2D6-E7C2F6136ACA}" destId="{62BE214A-481D-4E2F-BB7C-2208E65BC4AF}" srcOrd="0" destOrd="0" parTransId="{90F5FF7D-D1C3-4707-B8EF-AE341E2F0FA0}" sibTransId="{3A64F2A5-D5E1-4F84-899E-6EE758DC67D1}"/>
    <dgm:cxn modelId="{7715EB74-C037-4941-B89B-30933E485187}" type="presParOf" srcId="{AD736A15-756F-4C0F-B864-F4F4407313F6}" destId="{E42FED8D-5B6C-4C00-A1EC-1EB815256998}" srcOrd="0" destOrd="0" presId="urn:microsoft.com/office/officeart/2009/layout/CircleArrowProcess"/>
    <dgm:cxn modelId="{5B2BA2AF-3AEF-46D8-939C-AE95F1BC391D}" type="presParOf" srcId="{E42FED8D-5B6C-4C00-A1EC-1EB815256998}" destId="{88C5AA14-4AAA-4E5C-953F-A0D899CDFB78}" srcOrd="0" destOrd="0" presId="urn:microsoft.com/office/officeart/2009/layout/CircleArrowProcess"/>
    <dgm:cxn modelId="{BDB82F73-643A-465D-B735-394AA27FB574}" type="presParOf" srcId="{AD736A15-756F-4C0F-B864-F4F4407313F6}" destId="{67D00626-C1A1-4184-A972-6A2EA921955E}" srcOrd="1" destOrd="0" presId="urn:microsoft.com/office/officeart/2009/layout/CircleArrowProcess"/>
    <dgm:cxn modelId="{275443CB-1640-4322-806F-F2E4C9A52E36}" type="presParOf" srcId="{AD736A15-756F-4C0F-B864-F4F4407313F6}" destId="{5002972D-1180-44D2-9E4D-C966375C6FB5}" srcOrd="2" destOrd="0" presId="urn:microsoft.com/office/officeart/2009/layout/CircleArrowProcess"/>
    <dgm:cxn modelId="{56ECE064-EE37-4481-9BAD-63A8C0F0B604}" type="presParOf" srcId="{5002972D-1180-44D2-9E4D-C966375C6FB5}" destId="{15310256-DA22-4D15-9998-FD775AB7A4FE}" srcOrd="0" destOrd="0" presId="urn:microsoft.com/office/officeart/2009/layout/CircleArrowProcess"/>
    <dgm:cxn modelId="{1DBBA02D-8375-416E-BC92-B10505EBC518}" type="presParOf" srcId="{AD736A15-756F-4C0F-B864-F4F4407313F6}" destId="{0E184578-F275-44D0-A2F0-AFEC423EAF13}" srcOrd="3" destOrd="0" presId="urn:microsoft.com/office/officeart/2009/layout/CircleArrowProcess"/>
    <dgm:cxn modelId="{E43C8EFC-C42B-475A-963A-0AE94DE62C78}" type="presParOf" srcId="{AD736A15-756F-4C0F-B864-F4F4407313F6}" destId="{DE6F5601-0888-435E-BF42-95815F1E65D9}" srcOrd="4" destOrd="0" presId="urn:microsoft.com/office/officeart/2009/layout/CircleArrowProcess"/>
    <dgm:cxn modelId="{863DFFBE-93E0-4146-B5AA-D9A8961A654A}" type="presParOf" srcId="{DE6F5601-0888-435E-BF42-95815F1E65D9}" destId="{830717F4-546E-4725-A647-3D237F197083}" srcOrd="0" destOrd="0" presId="urn:microsoft.com/office/officeart/2009/layout/CircleArrowProcess"/>
    <dgm:cxn modelId="{2DB653E5-CE09-4E6A-AEBD-84580FAE21AF}" type="presParOf" srcId="{AD736A15-756F-4C0F-B864-F4F4407313F6}" destId="{97921E47-821E-4310-A378-6D070A377DB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BBB0D-A3B3-427E-8108-26222B7D7076}">
      <dsp:nvSpPr>
        <dsp:cNvPr id="0" name=""/>
        <dsp:cNvSpPr/>
      </dsp:nvSpPr>
      <dsp:spPr>
        <a:xfrm>
          <a:off x="2992219" y="0"/>
          <a:ext cx="2992219" cy="1969911"/>
        </a:xfrm>
        <a:prstGeom prst="trapezoid">
          <a:avLst>
            <a:gd name="adj" fmla="val 759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Set                rates                  by class</a:t>
          </a:r>
        </a:p>
      </dsp:txBody>
      <dsp:txXfrm>
        <a:off x="2992219" y="0"/>
        <a:ext cx="2992219" cy="1969911"/>
      </dsp:txXfrm>
    </dsp:sp>
    <dsp:sp modelId="{949BB18F-64CB-4615-B1F9-F7C485E73C6F}">
      <dsp:nvSpPr>
        <dsp:cNvPr id="0" name=""/>
        <dsp:cNvSpPr/>
      </dsp:nvSpPr>
      <dsp:spPr>
        <a:xfrm>
          <a:off x="1496109" y="1969911"/>
          <a:ext cx="5984439" cy="1969911"/>
        </a:xfrm>
        <a:prstGeom prst="trapezoid">
          <a:avLst>
            <a:gd name="adj" fmla="val 759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Balance equity   and administration costs</a:t>
          </a:r>
        </a:p>
      </dsp:txBody>
      <dsp:txXfrm>
        <a:off x="2543386" y="1969911"/>
        <a:ext cx="3889885" cy="1969911"/>
      </dsp:txXfrm>
    </dsp:sp>
    <dsp:sp modelId="{E21541A0-3137-4BB0-B23C-02BF8B8DF08E}">
      <dsp:nvSpPr>
        <dsp:cNvPr id="0" name=""/>
        <dsp:cNvSpPr/>
      </dsp:nvSpPr>
      <dsp:spPr>
        <a:xfrm>
          <a:off x="0" y="3939822"/>
          <a:ext cx="8976659" cy="1969911"/>
        </a:xfrm>
        <a:prstGeom prst="trapezoid">
          <a:avLst>
            <a:gd name="adj" fmla="val 759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Charge in proportion to system “use” or impact (service received)</a:t>
          </a:r>
        </a:p>
      </dsp:txBody>
      <dsp:txXfrm>
        <a:off x="1570915" y="3939822"/>
        <a:ext cx="5834828" cy="1969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5AA14-4AAA-4E5C-953F-A0D899CDFB78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00626-C1A1-4184-A972-6A2EA921955E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Rate Structure</a:t>
          </a:r>
        </a:p>
      </dsp:txBody>
      <dsp:txXfrm>
        <a:off x="2773960" y="706323"/>
        <a:ext cx="1086973" cy="543356"/>
      </dsp:txXfrm>
    </dsp:sp>
    <dsp:sp modelId="{15310256-DA22-4D15-9998-FD775AB7A4FE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84578-F275-44D0-A2F0-AFEC423EAF13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Rate Modifiers</a:t>
          </a:r>
        </a:p>
      </dsp:txBody>
      <dsp:txXfrm>
        <a:off x="2232861" y="1836927"/>
        <a:ext cx="1086973" cy="543356"/>
      </dsp:txXfrm>
    </dsp:sp>
    <dsp:sp modelId="{830717F4-546E-4725-A647-3D237F197083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21E47-821E-4310-A378-6D070A377DB1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Billing Policies</a:t>
          </a:r>
        </a:p>
      </dsp:txBody>
      <dsp:txXfrm>
        <a:off x="2776532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12/5/2023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12/5/2023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140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Minimum IA: 858 sq. ft. </a:t>
            </a:r>
          </a:p>
          <a:p>
            <a:r>
              <a:rPr lang="en-US"/>
              <a:t>Maximum IA: 15970 sq. 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07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927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07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5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example community has 30 parcels total with 3 common area parcels and a total IA of almost 92k square feet.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25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075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205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0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6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background scope review slide – this is where we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47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682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at properties with low IA – how many are there and how many have adjacent same owners?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22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849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71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078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06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678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10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19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20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710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483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88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05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056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402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53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2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</a:rPr>
              <a:t>Impervious surface area is the most commonly used metric across the United States to charge for costs related to stormwater services. The more impervious area on a property, the more stormwater the property generates and the greater the demand for City stormwater services. 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31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Measure of the typical amount of impervious area on single-family residential property.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03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0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40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2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22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7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975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78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17071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86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57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8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928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70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22ACDAE-29A6-FD36-8F58-6707D32D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5710238"/>
            <a:ext cx="35591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703020202090204" pitchFamily="34" charset="0"/>
                <a:cs typeface="Gill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89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E7DA36-037C-3AFB-E6F8-62CEB4D27415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pic>
        <p:nvPicPr>
          <p:cNvPr id="3" name="Picture 3" descr="EcoNW Logo-01.eps">
            <a:extLst>
              <a:ext uri="{FF2B5EF4-FFF2-40B4-BE49-F238E27FC236}">
                <a16:creationId xmlns:a16="http://schemas.microsoft.com/office/drawing/2014/main" id="{2557CBE9-E500-E334-F7BC-316E4D61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25413" y="56562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3638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36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534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25B37-7B08-55AC-1E72-DC14F5D95A70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F6812E-3FE8-ECF6-253B-9FCB2D31D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6D266-E8E4-A045-9F54-ADEC4CE69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0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3988E-9741-D389-5AD1-341501E2423B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12192000" cy="3638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0F907D0-DA0D-B31C-1542-8D3F9DA6B0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A5A2F-6E64-1241-9599-964B4F07D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105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4B899-5A35-0A52-1523-D448A3358D31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F82CDC0-86F4-B400-8B80-BCE2ECC9D7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438A-721B-4648-8160-D2DB712D1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728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148A7-A940-66E7-2EDF-2B23885FE5C7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1068779"/>
            <a:ext cx="10972801" cy="525846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697A809-E865-4FAF-EC11-8DF3704746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6764F-438F-3645-B133-7911B2556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17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1D47-88B0-86D7-8659-899186E370D8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0453"/>
            <a:ext cx="109728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2089784"/>
            <a:ext cx="10972801" cy="423746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4C702DD-72FA-AAEE-EF00-96D57127B7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D990-5E64-214C-9413-4374BF1FA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04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B71873-480B-FBA9-95D1-6E084AB097F7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2089781"/>
            <a:ext cx="5181600" cy="418402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519333" y="2089782"/>
            <a:ext cx="5063067" cy="2017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6519333" y="4302045"/>
            <a:ext cx="5063067" cy="1971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932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3E570E-3CAE-5759-8FC9-A4862E18F7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406D9-AC32-4145-841E-028170572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601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51A9CC-2022-4E4B-90C7-FD1E500D597B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2086231"/>
            <a:ext cx="5181600" cy="41875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400800" y="2086230"/>
            <a:ext cx="5181600" cy="418757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57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BA62E-CB89-781D-668B-CDD1EA311A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46F5-FAA3-9B49-AD14-0C77C82BE9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209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Header, Titl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5308C-72AE-B3E1-DAEB-D303ABDE8242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2021442"/>
            <a:ext cx="10972800" cy="3782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985583"/>
            <a:ext cx="10972800" cy="38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96099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D62CF-0445-1183-3D88-89D9ED7817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B7BCD-F19C-A745-9F07-233FA173A0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976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E95972-9E8A-83EA-47A1-C1B0B57B20C5}"/>
              </a:ext>
            </a:extLst>
          </p:cNvPr>
          <p:cNvSpPr/>
          <p:nvPr/>
        </p:nvSpPr>
        <p:spPr>
          <a:xfrm>
            <a:off x="0" y="0"/>
            <a:ext cx="12192000" cy="1163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111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4C783BB-B5E2-4B78-B775-065EC97A99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C6A57-8A8E-0D44-88B3-3A0A5DA45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295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534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6010279"/>
            <a:ext cx="10972800" cy="35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ED31FC7-BB89-90BF-B2C9-95880D480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6EB67-56A6-A94F-86E8-0E06F1B427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459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coNW Logo-01.eps">
            <a:extLst>
              <a:ext uri="{FF2B5EF4-FFF2-40B4-BE49-F238E27FC236}">
                <a16:creationId xmlns:a16="http://schemas.microsoft.com/office/drawing/2014/main" id="{6D2EF7C6-8460-286F-024D-B3493909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3438525" y="25447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718AE06-CCC2-59EF-12CE-2BE6888A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9"/>
          <a:stretch>
            <a:fillRect/>
          </a:stretch>
        </p:blipFill>
        <p:spPr bwMode="auto">
          <a:xfrm>
            <a:off x="1831975" y="4040188"/>
            <a:ext cx="85264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167AECC-1B09-3FA7-072C-E352529B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5"/>
          <a:stretch>
            <a:fillRect/>
          </a:stretch>
        </p:blipFill>
        <p:spPr bwMode="auto">
          <a:xfrm>
            <a:off x="2025650" y="4324350"/>
            <a:ext cx="178593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81CDE-EA23-48D5-6670-F9CFB0B68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Los Angeles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2A96C-A077-3CEF-84D1-0EBB3F54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Portland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601F1-8D91-20C3-ADC2-58657F5AF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Seattle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89F34-090D-6DFF-A050-2A55A4648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0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Boise</a:t>
            </a:r>
          </a:p>
        </p:txBody>
      </p:sp>
    </p:spTree>
    <p:extLst>
      <p:ext uri="{BB962C8B-B14F-4D97-AF65-F5344CB8AC3E}">
        <p14:creationId xmlns:p14="http://schemas.microsoft.com/office/powerpoint/2010/main" val="2921114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37B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</a:rPr>
              <a:t>CITY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OF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BEND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|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CITY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MANAGER’S</a:t>
            </a:r>
            <a:r>
              <a:rPr spc="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OFFICE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748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2032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3" y="2149929"/>
            <a:ext cx="10177671" cy="3815443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>
                <a:solidFill>
                  <a:schemeClr val="tx2"/>
                </a:solidFill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67B6-195B-48D0-A073-7B05C1343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9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3853" y="2160688"/>
            <a:ext cx="5015948" cy="377746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2160689"/>
            <a:ext cx="5009321" cy="3777469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C435B-54B9-4E03-9014-2C40E8B6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2137552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137552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381D4-B015-4A74-9E6E-CDE64AC8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603448"/>
            <a:ext cx="10177669" cy="1249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03853" y="3085747"/>
            <a:ext cx="5015948" cy="2863297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1" y="3085745"/>
            <a:ext cx="5009321" cy="286329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C7834-2453-465B-8BE9-CA490CC2E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1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600981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600984"/>
            <a:ext cx="6012896" cy="5311699"/>
          </a:xfr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 sz="2000"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800"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149421"/>
            <a:ext cx="3776109" cy="376326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ED91B-33A7-44D8-BE78-D2E3DFBC8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5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603804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B5CE2-198E-47F3-9024-FAE6E5190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0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B654-5F1A-450A-B21D-BC068F9BC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5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4" y="1501255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*REQUIRED* Click icon to </a:t>
            </a:r>
            <a:br>
              <a:rPr lang="en-US"/>
            </a:br>
            <a:r>
              <a:rPr lang="en-US"/>
              <a:t>insert photo (this text will not appear </a:t>
            </a:r>
            <a:br>
              <a:rPr lang="en-US"/>
            </a:br>
            <a:r>
              <a:rPr lang="en-US"/>
              <a:t>in presentation mode)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0243F-4E30-436A-8609-11B6DD260F6F}"/>
              </a:ext>
            </a:extLst>
          </p:cNvPr>
          <p:cNvSpPr/>
          <p:nvPr userDrawn="1"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83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9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*REQUIRED*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1658263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F752D3B8-F9BA-4373-8DB1-232407B8D7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48301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  <a:noFill/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42EC1F4C-F8E7-4228-8723-739FC90A548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1815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Left - 2 Block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36ECCE5-3523-4521-9B1C-56EDA156B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76" y="2919415"/>
            <a:ext cx="3173413" cy="32035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9230" y="549276"/>
            <a:ext cx="3043596" cy="4022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25" y="946704"/>
            <a:ext cx="5323321" cy="124984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5634" y="3429000"/>
            <a:ext cx="304359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2FB4A5C-767F-4DD7-9832-7CDC7F2079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34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2 Blocks Stagge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33" y="946704"/>
            <a:ext cx="4057016" cy="124984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2" y="568960"/>
            <a:ext cx="6106159" cy="4003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153D-9F64-427B-A86A-225804AEA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9" y="2724150"/>
            <a:ext cx="3879851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69B21F-B1AB-4906-B012-180B362B1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8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Lar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2"/>
            <a:ext cx="4066580" cy="181014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29A0-63F1-4D48-BC54-639046B1B4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4EA838-01AE-42D3-A2E5-DA12D6806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9421" y="3155611"/>
            <a:ext cx="4066580" cy="238538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631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9175" y="946704"/>
            <a:ext cx="4067176" cy="200297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9963" y="1125538"/>
            <a:ext cx="5072863" cy="5732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CCF7-ED4F-407B-8223-E7B5234B68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EFEDB9-3479-45FE-8C8E-D8EE7603C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5" y="3360762"/>
            <a:ext cx="3879851" cy="225337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967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2203-2C14-4717-BDF2-20F053042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B713C3-2086-489D-AC25-4BB8AA218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6444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872532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25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97721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15238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0E3B311D-D4B0-4355-9B29-4458B22A9C8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312753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4B108C69-1D3E-4E22-AFFE-2452F52BA1E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6854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32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363571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AD14062-DCD3-457F-ADE7-61D3396AC7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025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3333083-6A99-46DB-8CCC-8187855EAE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77219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4F99522-321B-4363-A069-25C6303706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38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F22ECFE-7AB4-4E4E-B4C7-52FE812A1AB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2752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EA49336D-955A-44B0-A844-B9CE7E4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68548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3447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3389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44085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16025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33896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40857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616025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8229408-3D06-4144-A425-EE850EF362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3389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F905C73-5E98-4078-ADCE-BBEC0940455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44085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B303038-6C92-412A-820C-8A657567221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616025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D493435B-1D13-438A-AC5C-9696AC3A43FF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233896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B971219-3AF5-4174-9B4F-A3B2634EED0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440857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C70DFCD3-8364-43EE-B870-E5D10F04E9E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616025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724046"/>
            <a:ext cx="3214464" cy="189384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594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746960"/>
            <a:ext cx="2468548" cy="231443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25CAE34-78A9-4356-ACAD-9C92E9E86CC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791257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B8F8AFF1-CB92-439B-A952-E7A3D17563DF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79125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0CC05A5-E21B-4790-B789-E898A26E57E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91256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0F45FB0C-86A8-48FA-858B-184C9BD2EB05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79125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A2CEC2-528D-470E-AEE4-D3C4669D14B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705282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Content Placeholder 14">
            <a:extLst>
              <a:ext uri="{FF2B5EF4-FFF2-40B4-BE49-F238E27FC236}">
                <a16:creationId xmlns:a16="http://schemas.microsoft.com/office/drawing/2014/main" id="{396D68DD-D066-41FA-9B37-1978963B453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05281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DD49F02-150E-42C0-ACE8-45E82EB80F0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05280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14">
            <a:extLst>
              <a:ext uri="{FF2B5EF4-FFF2-40B4-BE49-F238E27FC236}">
                <a16:creationId xmlns:a16="http://schemas.microsoft.com/office/drawing/2014/main" id="{D8052C8B-3681-4A13-91BE-EEFB3A619E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05281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444C21B0-BAA8-48EB-A10D-E369B39105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19305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6F5C1A2E-CBF7-489E-9A4F-1E3922903A23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619303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ACBC357B-C403-4A38-81F7-E0EEDF3FDA2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19303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Content Placeholder 14">
            <a:extLst>
              <a:ext uri="{FF2B5EF4-FFF2-40B4-BE49-F238E27FC236}">
                <a16:creationId xmlns:a16="http://schemas.microsoft.com/office/drawing/2014/main" id="{5C4FF271-4E33-4894-ACEA-29452D72E0D0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5619303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E87EAF39-EBEE-4739-8A2D-FF977773B5F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533326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Content Placeholder 14">
            <a:extLst>
              <a:ext uri="{FF2B5EF4-FFF2-40B4-BE49-F238E27FC236}">
                <a16:creationId xmlns:a16="http://schemas.microsoft.com/office/drawing/2014/main" id="{11B5E6CF-B6B6-4AFD-B194-F082456AD1F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53332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CCCACF2E-D5C2-4903-8A08-F186369C94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33324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Content Placeholder 14">
            <a:extLst>
              <a:ext uri="{FF2B5EF4-FFF2-40B4-BE49-F238E27FC236}">
                <a16:creationId xmlns:a16="http://schemas.microsoft.com/office/drawing/2014/main" id="{400CA790-2C21-4B0B-81C1-3523DF7E7A34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53332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45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5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9E5A-5222-4CE7-B446-19672E8A6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606557-5974-4B3B-B554-621664B2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3CD060-4B36-4BA5-9422-11AA82201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3203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13411-F8D1-44EC-AF4D-40953232F3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D9957A-6A99-4B06-A04D-FC36140D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974210-0FF5-4C25-923E-EA6BE68A2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0208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71623" y="3413760"/>
            <a:ext cx="305815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7B1E8-B8D4-4ACC-AB78-455BA9960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12F67D-36EF-416D-A3B2-F0DB4EA9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8D5E58-E546-4A14-96AA-06B9AE938D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7D27DF3-AF72-4375-996B-3023F3A923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33839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DE49E69-046C-4A19-8730-8EA5E7BCA0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33839" y="3413760"/>
            <a:ext cx="305409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A724A00-B570-4D69-B59D-06FF7A3FCF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1623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79305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Below - 2 Imag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6096000" cy="34417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6AF00D-9F15-46E1-8054-946D36F8173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3C666D-1118-4B50-A909-F1F6C3F1A5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1651" y="3944203"/>
            <a:ext cx="5056188" cy="746736"/>
          </a:xfrm>
        </p:spPr>
        <p:txBody>
          <a:bodyPr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7224F2-51A2-41CE-8FAD-248A9EC7838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651" y="484138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6F3C0CF-A14C-4A7F-9BAF-6B709E2BF2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4163" y="3944203"/>
            <a:ext cx="5056188" cy="746736"/>
          </a:xfrm>
        </p:spPr>
        <p:txBody>
          <a:bodyPr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82C5AB8-6E34-45A6-A872-673715848AB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34163" y="484138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341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Right - 2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43E6E-5EC1-440E-9078-8314BAB5794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188149" y="6356352"/>
            <a:ext cx="1003852" cy="365125"/>
          </a:xfrm>
        </p:spPr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1FF7BE-1889-43B3-ADA7-AC01D48A54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16203" y="619539"/>
            <a:ext cx="5056188" cy="843170"/>
          </a:xfrm>
        </p:spPr>
        <p:txBody>
          <a:bodyPr anchor="b" anchorCtr="0"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CBDF18-AB4F-4A16-BBAC-CE7420D9859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16203" y="161315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073CD7F-C19A-4FCB-A9A0-3444A43C14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16203" y="3991556"/>
            <a:ext cx="5056188" cy="843170"/>
          </a:xfrm>
        </p:spPr>
        <p:txBody>
          <a:bodyPr anchor="b" anchorCtr="0"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DE4D3EC-884A-4182-926D-B58BF7752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6203" y="4985170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94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/>
        </p:nvGrpSpPr>
        <p:grpSpPr>
          <a:xfrm>
            <a:off x="4675417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98651" y="1222219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8C72E-860A-4359-B67F-201E9D5FE63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EF0ECD-E3D7-4875-8324-5EA4D277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22" y="946702"/>
            <a:ext cx="4064159" cy="168731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A783AC-30F8-47E9-8870-740D867FB9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694" y="3078177"/>
            <a:ext cx="4064157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495BB6-D039-4686-9BF5-25EBC0666C24}"/>
              </a:ext>
            </a:extLst>
          </p:cNvPr>
          <p:cNvGrpSpPr/>
          <p:nvPr userDrawn="1"/>
        </p:nvGrpSpPr>
        <p:grpSpPr>
          <a:xfrm>
            <a:off x="4675417" y="-2068118"/>
            <a:ext cx="6506105" cy="11121547"/>
            <a:chOff x="4675416" y="-2068118"/>
            <a:chExt cx="6506105" cy="11121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AA0442-9148-4814-94A6-7044FCEB1B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92A808-AF0F-458F-B47B-4430B9CD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5809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3840">
          <p15:clr>
            <a:srgbClr val="FBAE40"/>
          </p15:clr>
        </p15:guide>
        <p15:guide id="10" pos="655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0474" y="810689"/>
            <a:ext cx="7696063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6223-83C6-404B-B55B-3DD8671CD7E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683387-4028-430F-8642-70306E10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22" y="946702"/>
            <a:ext cx="4064159" cy="168731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1E189D-403F-4C20-8395-E867387C7E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694" y="3078177"/>
            <a:ext cx="4064157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05307-90D6-4FE5-B473-90AD42BEF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4974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 Photos with Brief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370294"/>
            <a:ext cx="101776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8472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2295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25403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94649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391E-1FD6-42D4-8603-2E7B4E82A4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BB090F-2466-471B-BFA8-53E28B51A8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4D01D62-0D75-496A-8D39-09500BA27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746F8E9-06CF-4028-846F-D3CDF1F4A0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F05C58FF-1FE6-4C71-8463-BEECE98942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44062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654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Two Block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0312" y="3429002"/>
            <a:ext cx="4885689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1" y="946702"/>
            <a:ext cx="4079681" cy="176920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0312" y="2"/>
            <a:ext cx="4885689" cy="3428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1D169-2724-4FD3-8015-463BF8AB2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9D8E24-030E-4417-BB5C-76E4A3A44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1840" y="3169779"/>
            <a:ext cx="4079680" cy="302630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264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ircle Photos with Text and Backgrou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8" y="550598"/>
            <a:ext cx="9980337" cy="1249845"/>
          </a:xfrm>
        </p:spPr>
        <p:txBody>
          <a:bodyPr anchor="b" anchorCtr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606D77-A67F-4ADB-949F-66533FC0A3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74359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770B54F-55A3-402D-9B0F-DAC6DBC6E0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22894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A92C845-76C4-4C4C-8B69-9ACEC630DA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7473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77DF013-4263-46B2-845A-C06F744B5B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19965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597EA-B5A5-48F4-89AC-CC7BBB03044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" y="6356352"/>
            <a:ext cx="10038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D0024B53-DFBD-4ECF-9EAE-E1E1C270B6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5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F9B5FD3E-BA77-4650-AB68-D8C44BF13B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C92D60A7-6AC2-476B-85F2-D77CB5789D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4D14BAF-BBA6-472C-8106-972F8A5E6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7177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32" y="3444240"/>
            <a:ext cx="4057016" cy="341376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5C2248-71C6-4907-86BB-94F087D90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551" y="0"/>
            <a:ext cx="4137556" cy="3429000"/>
          </a:xfrm>
        </p:spPr>
        <p:txBody>
          <a:bodyPr anchor="ctr" anchorCtr="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4841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Narrow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0"/>
            <a:ext cx="6114221" cy="1406839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6545C7-52B4-48BA-8325-AE6ADF326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300" y="2597728"/>
            <a:ext cx="6114221" cy="347056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733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Title Abov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4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2D9993-96B7-4F61-8127-49372BACA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7919" y="1206010"/>
            <a:ext cx="3879851" cy="5016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68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Narrow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37" y="946704"/>
            <a:ext cx="5991417" cy="124984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011AF5-4E5D-4C3C-86E8-9F3CA954AA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2769251"/>
            <a:ext cx="5991416" cy="324941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300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Heading with 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FE9F0-BA58-4BBD-AE85-AB147AA6B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7AE1ED-33FF-4C21-9E2D-A9D2A4417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000" i="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E877B-ADBD-47CC-9DCB-676BF6E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3"/>
            <a:ext cx="10146612" cy="1647411"/>
          </a:xfrm>
          <a:effectLst>
            <a:outerShdw blurRad="139700" dist="50800" dir="5400000" algn="t" rotWithShape="0">
              <a:prstClr val="black">
                <a:alpha val="14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accent1"/>
                </a:solidFill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7EA147-7124-4592-947A-9072059DF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429000"/>
            <a:ext cx="4141355" cy="253507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1107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051A4-444D-4AE9-AE41-4146AB9E2A0B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69F99DA3-C0A8-45C6-93B6-6576A9BA82F5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1" name="Graphic 10" descr="Open quotation mark">
            <a:extLst>
              <a:ext uri="{FF2B5EF4-FFF2-40B4-BE49-F238E27FC236}">
                <a16:creationId xmlns:a16="http://schemas.microsoft.com/office/drawing/2014/main" id="{D6A8A1A5-2A5B-4296-AC76-6506333DB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015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8849E3-096E-4208-8CC8-C34296CD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8020C-2042-4563-95B9-9DA9C0A94C87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64E7A92-A588-4A8D-82DD-2D1929A89C46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2" name="Graphic 11" descr="Open quotation mark">
            <a:extLst>
              <a:ext uri="{FF2B5EF4-FFF2-40B4-BE49-F238E27FC236}">
                <a16:creationId xmlns:a16="http://schemas.microsoft.com/office/drawing/2014/main" id="{9DB53F02-1F69-4458-B3C6-0A25F0695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46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bg>
      <p:bgPr>
        <a:solidFill>
          <a:srgbClr val="023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26" y="1015634"/>
            <a:ext cx="2779755" cy="274356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CFA13D58-9B92-4269-BFB0-4891231F7213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3698241" y="601902"/>
            <a:ext cx="7909617" cy="56541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insert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FA19-28B5-4BB6-9153-2F0A0ECE85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13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4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57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35720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E1C47-81E2-495B-84D1-2CD155A8D9AA}"/>
              </a:ext>
            </a:extLst>
          </p:cNvPr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7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65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87F6F-CD91-80CB-1EFB-ADEB383AD980}"/>
              </a:ext>
            </a:extLst>
          </p:cNvPr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124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341B6-54CC-130A-BDC3-DBBDDB681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6367463"/>
            <a:ext cx="1219200" cy="2619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>
              <a:defRPr/>
            </a:pPr>
            <a:fld id="{10791F4D-5351-5340-B2D2-1B2D577428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62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582389"/>
            <a:ext cx="10177669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3" y="2150286"/>
            <a:ext cx="10177671" cy="3793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2485-EC98-40BC-8A75-FB0358A4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56352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</p:sldLayoutIdLst>
  <p:hf hdr="0" ftr="0" dt="0"/>
  <p:txStyles>
    <p:titleStyle>
      <a:lvl1pPr algn="l" defTabSz="914296" rtl="0" eaLnBrk="1" latinLnBrk="0" hangingPunct="1">
        <a:lnSpc>
          <a:spcPct val="100000"/>
        </a:lnSpc>
        <a:spcBef>
          <a:spcPct val="0"/>
        </a:spcBef>
        <a:buNone/>
        <a:defRPr sz="3600" b="1" i="0" kern="1200" spc="0" baseline="0">
          <a:solidFill>
            <a:schemeClr val="tx2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29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312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0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6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4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3" pos="3840">
          <p15:clr>
            <a:srgbClr val="F26B43"/>
          </p15:clr>
        </p15:guide>
        <p15:guide id="54" orient="horz" pos="2160">
          <p15:clr>
            <a:srgbClr val="F26B43"/>
          </p15:clr>
        </p15:guide>
        <p15:guide id="55" orient="horz" pos="346">
          <p15:clr>
            <a:srgbClr val="F26B43"/>
          </p15:clr>
        </p15:guide>
        <p15:guide id="56" orient="horz" pos="3952">
          <p15:clr>
            <a:srgbClr val="F26B43"/>
          </p15:clr>
        </p15:guide>
        <p15:guide id="57" pos="643">
          <p15:clr>
            <a:srgbClr val="F26B43"/>
          </p15:clr>
        </p15:guide>
        <p15:guide id="58" pos="7039">
          <p15:clr>
            <a:srgbClr val="F26B43"/>
          </p15:clr>
        </p15:guide>
        <p15:guide id="59">
          <p15:clr>
            <a:srgbClr val="F26B43"/>
          </p15:clr>
        </p15:guide>
        <p15:guide id="60" pos="7680">
          <p15:clr>
            <a:srgbClr val="F26B43"/>
          </p15:clr>
        </p15:guide>
        <p15:guide id="61" orient="horz">
          <p15:clr>
            <a:srgbClr val="F26B43"/>
          </p15:clr>
        </p15:guide>
        <p15:guide id="62" orient="horz" pos="4320">
          <p15:clr>
            <a:srgbClr val="F26B43"/>
          </p15:clr>
        </p15:guide>
        <p15:guide id="63" pos="1277">
          <p15:clr>
            <a:srgbClr val="F26B43"/>
          </p15:clr>
        </p15:guide>
        <p15:guide id="64" orient="horz" pos="709">
          <p15:clr>
            <a:srgbClr val="F26B43"/>
          </p15:clr>
        </p15:guide>
        <p15:guide id="65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emf"/><Relationship Id="rId4" Type="http://schemas.openxmlformats.org/officeDocument/2006/relationships/package" Target="../embeddings/Microsoft_Excel_Worksheet2.xls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rricane Delta Remnants To Bring Heavy Rain To Connecticut | Across  Connecticut, CT Patch">
            <a:extLst>
              <a:ext uri="{FF2B5EF4-FFF2-40B4-BE49-F238E27FC236}">
                <a16:creationId xmlns:a16="http://schemas.microsoft.com/office/drawing/2014/main" id="{6501D8D2-B3C9-2F3B-FF94-DE5CF40F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144"/>
            <a:ext cx="12192000" cy="7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2C88A-094F-A7E7-F85D-01B055340AB1}"/>
              </a:ext>
            </a:extLst>
          </p:cNvPr>
          <p:cNvSpPr txBox="1"/>
          <p:nvPr/>
        </p:nvSpPr>
        <p:spPr>
          <a:xfrm>
            <a:off x="0" y="308610"/>
            <a:ext cx="12192000" cy="115108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/>
              </a:rPr>
              <a:t>Stormwater/Wastewater Project Advisory Committee (PAC)</a:t>
            </a:r>
          </a:p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/>
              </a:rPr>
              <a:t>December 5, 2023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96" y="461725"/>
            <a:ext cx="9941791" cy="882565"/>
          </a:xfrm>
        </p:spPr>
        <p:txBody>
          <a:bodyPr/>
          <a:lstStyle/>
          <a:p>
            <a:r>
              <a:rPr lang="en-US"/>
              <a:t>Mobile Home/Manufactured Home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6196" y="4679162"/>
            <a:ext cx="5549673" cy="30430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One home per parcel – 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More than one home per parcel – Non-single-family residential (NSFR)</a:t>
            </a: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DF0BB-DFAE-9201-AC46-A67A7532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96" y="1601904"/>
            <a:ext cx="5959356" cy="2819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4852B-3296-5022-0122-B8991D82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88" y="1601904"/>
            <a:ext cx="4892464" cy="49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0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ERU Determination</a:t>
            </a:r>
          </a:p>
        </p:txBody>
      </p:sp>
    </p:spTree>
    <p:extLst>
      <p:ext uri="{BB962C8B-B14F-4D97-AF65-F5344CB8AC3E}">
        <p14:creationId xmlns:p14="http://schemas.microsoft.com/office/powerpoint/2010/main" val="52224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3E01A-6705-4675-A373-F5742E48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847" y="317115"/>
            <a:ext cx="4079681" cy="1769202"/>
          </a:xfrm>
        </p:spPr>
        <p:txBody>
          <a:bodyPr anchor="b">
            <a:normAutofit/>
          </a:bodyPr>
          <a:lstStyle/>
          <a:p>
            <a:r>
              <a:rPr lang="en-US"/>
              <a:t>Impervious Area Digitization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10ED6-EE57-4AB4-9158-043C1208E6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" y="6356352"/>
            <a:ext cx="1003852" cy="365125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8B60A5-DE85-4FE5-8D4C-9BF421B7DE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320" y="2403432"/>
            <a:ext cx="3740590" cy="31858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Using ArcGIS, measured IA on a random sample 400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ffectLst/>
                <a:ea typeface="Calibri" panose="020F0502020204030204" pitchFamily="34" charset="0"/>
              </a:rPr>
              <a:t>Representative range of geographies, structure ages, and housing types within the City</a:t>
            </a:r>
            <a:r>
              <a:rPr lang="en-US" sz="200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03B69-56E9-4D56-A0CF-888ABB260BC0}"/>
              </a:ext>
            </a:extLst>
          </p:cNvPr>
          <p:cNvSpPr txBox="1">
            <a:spLocks/>
          </p:cNvSpPr>
          <p:nvPr/>
        </p:nvSpPr>
        <p:spPr>
          <a:xfrm>
            <a:off x="999172" y="946703"/>
            <a:ext cx="4057016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54" name="Picture Placeholder 53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7F1B9561-8DB9-22B9-6CAE-EE16B2D2B3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-8284" r="1499" b="-1"/>
          <a:stretch/>
        </p:blipFill>
        <p:spPr>
          <a:xfrm>
            <a:off x="118075" y="-675769"/>
            <a:ext cx="7631466" cy="6858000"/>
          </a:xfrm>
        </p:spPr>
      </p:pic>
    </p:spTree>
    <p:extLst>
      <p:ext uri="{BB962C8B-B14F-4D97-AF65-F5344CB8AC3E}">
        <p14:creationId xmlns:p14="http://schemas.microsoft.com/office/powerpoint/2010/main" val="83998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3E01A-6705-4675-A373-F5742E48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593" y="568808"/>
            <a:ext cx="3730504" cy="1362509"/>
          </a:xfrm>
        </p:spPr>
        <p:txBody>
          <a:bodyPr anchor="b">
            <a:normAutofit/>
          </a:bodyPr>
          <a:lstStyle/>
          <a:p>
            <a:r>
              <a:rPr lang="en-US"/>
              <a:t>Impervious Area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10ED6-EE57-4AB4-9158-043C1208E6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" y="6356352"/>
            <a:ext cx="1003852" cy="365125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03B69-56E9-4D56-A0CF-888ABB260BC0}"/>
              </a:ext>
            </a:extLst>
          </p:cNvPr>
          <p:cNvSpPr txBox="1">
            <a:spLocks/>
          </p:cNvSpPr>
          <p:nvPr/>
        </p:nvSpPr>
        <p:spPr>
          <a:xfrm>
            <a:off x="999172" y="946703"/>
            <a:ext cx="4057016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418465-90A4-81BD-9C7F-54CD76AF5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845" y="3735765"/>
            <a:ext cx="3352630" cy="2803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2037B-685C-0D85-2A6A-E229036B0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845" y="568808"/>
            <a:ext cx="3352630" cy="2860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41F3A-02D8-2512-C32E-BD2BDB35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188" y="568808"/>
            <a:ext cx="2990532" cy="59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9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5CBF87-B6DD-4490-9FE1-065B628804F8}"/>
              </a:ext>
            </a:extLst>
          </p:cNvPr>
          <p:cNvSpPr/>
          <p:nvPr/>
        </p:nvSpPr>
        <p:spPr>
          <a:xfrm>
            <a:off x="4298624" y="1"/>
            <a:ext cx="7893378" cy="68537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794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A1DCB-452C-4259-9658-25379ABB5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13" y="1295402"/>
            <a:ext cx="4057016" cy="1042473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/>
              <a:t>Histogram</a:t>
            </a:r>
            <a:br>
              <a:rPr lang="en-US"/>
            </a:br>
            <a:br>
              <a:rPr lang="en-US"/>
            </a:br>
            <a:endParaRPr lang="en-US">
              <a:ea typeface="+mj-lt"/>
              <a:cs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BEE3F-517E-4897-979A-D0EFE59522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07FAAB-BCD7-4A64-B022-180A12435B2D}"/>
              </a:ext>
            </a:extLst>
          </p:cNvPr>
          <p:cNvSpPr txBox="1">
            <a:spLocks/>
          </p:cNvSpPr>
          <p:nvPr/>
        </p:nvSpPr>
        <p:spPr>
          <a:xfrm>
            <a:off x="438536" y="2740222"/>
            <a:ext cx="3398173" cy="3213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9C7CC-3E60-0F75-3BFA-4534A47D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62" y="1295402"/>
            <a:ext cx="6674848" cy="4155796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AA8A604-82DB-99BA-BC46-FC8E2DEB0B93}"/>
              </a:ext>
            </a:extLst>
          </p:cNvPr>
          <p:cNvSpPr txBox="1">
            <a:spLocks/>
          </p:cNvSpPr>
          <p:nvPr/>
        </p:nvSpPr>
        <p:spPr>
          <a:xfrm>
            <a:off x="438536" y="2376760"/>
            <a:ext cx="3740590" cy="3185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0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6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4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ease of billing administration and customer understanding – will round ERU to 3,500 square feet</a:t>
            </a:r>
          </a:p>
        </p:txBody>
      </p:sp>
    </p:spTree>
    <p:extLst>
      <p:ext uri="{BB962C8B-B14F-4D97-AF65-F5344CB8AC3E}">
        <p14:creationId xmlns:p14="http://schemas.microsoft.com/office/powerpoint/2010/main" val="270127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SFA Properties</a:t>
            </a:r>
          </a:p>
        </p:txBody>
      </p:sp>
    </p:spTree>
    <p:extLst>
      <p:ext uri="{BB962C8B-B14F-4D97-AF65-F5344CB8AC3E}">
        <p14:creationId xmlns:p14="http://schemas.microsoft.com/office/powerpoint/2010/main" val="133425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7"/>
            <a:ext cx="8904970" cy="1092704"/>
          </a:xfrm>
        </p:spPr>
        <p:txBody>
          <a:bodyPr/>
          <a:lstStyle/>
          <a:p>
            <a:r>
              <a:rPr lang="en-US"/>
              <a:t>SFA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1028" y="1985977"/>
            <a:ext cx="8904971" cy="42574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Yamhill County Tax Parcel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286 SFA properties in McMinnville including the following land use codes: 101, 102 and 003 (common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9 different SFA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Each community was assigned a parent parcel ID to count total parcels and common area parcels and to sum the measured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86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83222"/>
            <a:ext cx="9941791" cy="882565"/>
          </a:xfrm>
        </p:spPr>
        <p:txBody>
          <a:bodyPr/>
          <a:lstStyle/>
          <a:p>
            <a:r>
              <a:rPr lang="en-US" dirty="0"/>
              <a:t>Single-Family Attached (SFA)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6361" y="1611630"/>
            <a:ext cx="4599170" cy="37065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Attached units located on individual parcels – often smaller than SFR parcels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Share common area 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Impervious area for SFA properties and common areas was measured</a:t>
            </a: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A7ECB-AEDB-0887-7E79-A0E667E7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29" y="1114168"/>
            <a:ext cx="3764606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79" y="666152"/>
            <a:ext cx="9941791" cy="882565"/>
          </a:xfrm>
        </p:spPr>
        <p:txBody>
          <a:bodyPr/>
          <a:lstStyle/>
          <a:p>
            <a:r>
              <a:rPr lang="en-US"/>
              <a:t>2 Billing Options for SFA Properties</a:t>
            </a: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6AB4EB5-D7ED-52AD-8E61-A82FFA2167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1028" y="1985977"/>
            <a:ext cx="8904971" cy="42574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 like NSFR properties: total measured IA/ERU value = total ERUs. Allocate ERUs equally amongst meters.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 by Class per Unit ERU Value: Measured IA is divided by the number of units. Then further divided by ERU value for a per unit ERU value. Average per unit ERU value for all SFA properties (0.7 ERU per Unit) </a:t>
            </a:r>
          </a:p>
          <a:p>
            <a:endParaRPr lang="en-US" sz="2400" dirty="0"/>
          </a:p>
          <a:p>
            <a:pPr marL="342900" lvl="3"/>
            <a:endParaRPr lang="en-US" sz="2400" dirty="0"/>
          </a:p>
          <a:p>
            <a:pPr marL="285750" lvl="4" indent="-285750"/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33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9" y="387771"/>
            <a:ext cx="9941791" cy="882565"/>
          </a:xfrm>
        </p:spPr>
        <p:txBody>
          <a:bodyPr/>
          <a:lstStyle/>
          <a:p>
            <a:r>
              <a:rPr lang="en-US"/>
              <a:t>SFA - IA Measurement Data</a:t>
            </a: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92FF8-AD6B-04D1-5205-6E71B02EC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8" y="1617078"/>
            <a:ext cx="11278803" cy="24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47B18-4C81-8694-FF7F-AE2E7847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74" y="834479"/>
            <a:ext cx="9177157" cy="5598977"/>
          </a:xfrm>
        </p:spPr>
        <p:txBody>
          <a:bodyPr>
            <a:normAutofit fontScale="47500" lnSpcReduction="20000"/>
          </a:bodyPr>
          <a:lstStyle/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	</a:t>
            </a:r>
            <a:r>
              <a:rPr lang="en-US" sz="38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Leland Koester			3:00 PM – 3:10 PM</a:t>
            </a:r>
          </a:p>
          <a:p>
            <a:pPr marL="11430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44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Overview/Agenda</a:t>
            </a:r>
            <a:r>
              <a:rPr lang="en-US" sz="38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 Ullstad			3:10 PM – 3:15 PM</a:t>
            </a: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 Question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 Ullstad			3:15PM – 3:20 PM</a:t>
            </a:r>
          </a:p>
          <a:p>
            <a:pPr marR="457200" lvl="1" indent="-342900"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457200" algn="l"/>
                <a:tab pos="1657350" algn="l"/>
              </a:tabLst>
            </a:pPr>
            <a:r>
              <a:rPr lang="en-US" sz="2600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structure options</a:t>
            </a:r>
            <a:endParaRPr lang="en-US" sz="26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 methodology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Christina Conchilla		3:20 PM – 3:40 PM</a:t>
            </a:r>
          </a:p>
          <a:p>
            <a:pPr marL="0" marR="45720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       	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Discussion/Questions						</a:t>
            </a:r>
            <a:r>
              <a:rPr lang="en-US" sz="3400" b="1" i="1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</a:p>
          <a:p>
            <a:pPr marL="0" marR="45720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kern="1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kern="1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 requirements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600" kern="1000" dirty="0">
                <a:latin typeface="Calibri" panose="020F0502020204030204" pitchFamily="34" charset="0"/>
                <a:cs typeface="Times New Roman" panose="02020603050405020304" pitchFamily="18" charset="0"/>
              </a:rPr>
              <a:t>Chip Ullstad</a:t>
            </a:r>
            <a:r>
              <a:rPr lang="en-US" sz="2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3:40 PM – 3:50 PM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	 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Discussion/Questions					</a:t>
            </a:r>
            <a:r>
              <a:rPr lang="en-US" sz="34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options,</a:t>
            </a:r>
            <a:r>
              <a:rPr lang="en-US" sz="4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comparison,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 Galardi			3:50 PM – 4:15 PM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4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xample </a:t>
            </a:r>
            <a:r>
              <a:rPr lang="en-US" sz="4400" b="1" kern="1000" dirty="0">
                <a:latin typeface="Calibri" panose="020F0502020204030204" pitchFamily="34" charset="0"/>
                <a:cs typeface="Times New Roman" panose="02020603050405020304" pitchFamily="18" charset="0"/>
              </a:rPr>
              <a:t>rates 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	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Discussion/Questions	</a:t>
            </a:r>
            <a:r>
              <a:rPr lang="en-US" sz="2600" b="1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34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4:15 PM – 4:55 PM </a:t>
            </a:r>
          </a:p>
          <a:p>
            <a:pPr marL="0" marR="457200" lvl="0" indent="0">
              <a:spcBef>
                <a:spcPts val="200"/>
              </a:spcBef>
              <a:buNone/>
              <a:tabLst>
                <a:tab pos="45720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spcBef>
                <a:spcPts val="200"/>
              </a:spcBef>
              <a:buNone/>
              <a:tabLst>
                <a:tab pos="457200" algn="l"/>
              </a:tabLst>
            </a:pPr>
            <a:r>
              <a:rPr lang="en-US" sz="28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marR="457200" lvl="0" indent="-3429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1657350" algn="l"/>
              </a:tabLst>
            </a:pPr>
            <a:r>
              <a:rPr lang="en-US" sz="4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Steps	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8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 Ullstad			4:55 PM – 5:00 PM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5D4BA-6FAD-1834-5373-835C50995DE4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Agenda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NSFR Parcels</a:t>
            </a:r>
          </a:p>
        </p:txBody>
      </p:sp>
    </p:spTree>
    <p:extLst>
      <p:ext uri="{BB962C8B-B14F-4D97-AF65-F5344CB8AC3E}">
        <p14:creationId xmlns:p14="http://schemas.microsoft.com/office/powerpoint/2010/main" val="133484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6"/>
            <a:ext cx="7262861" cy="1406839"/>
          </a:xfrm>
        </p:spPr>
        <p:txBody>
          <a:bodyPr/>
          <a:lstStyle/>
          <a:p>
            <a:r>
              <a:rPr lang="en-US"/>
              <a:t>Non-Single Family Residential (NSFR)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019" y="2253984"/>
            <a:ext cx="2903918" cy="331274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1,613 NSFR Parcels in McMinnville – 1,469 developed with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Total IA divided by ERU value to calculate billable ERUs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C6426-DC5C-F27F-0B18-400D209B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140" y="1908811"/>
            <a:ext cx="800169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9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Units of Service</a:t>
            </a:r>
          </a:p>
        </p:txBody>
      </p:sp>
    </p:spTree>
    <p:extLst>
      <p:ext uri="{BB962C8B-B14F-4D97-AF65-F5344CB8AC3E}">
        <p14:creationId xmlns:p14="http://schemas.microsoft.com/office/powerpoint/2010/main" val="392248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6"/>
            <a:ext cx="7262861" cy="1406839"/>
          </a:xfrm>
        </p:spPr>
        <p:txBody>
          <a:bodyPr/>
          <a:lstStyle/>
          <a:p>
            <a:r>
              <a:rPr lang="en-US" dirty="0"/>
              <a:t>Units of Service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018" y="1977390"/>
            <a:ext cx="5056872" cy="426339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Billing units for the proposed Stormwater Utility:</a:t>
            </a:r>
          </a:p>
          <a:p>
            <a:pPr marL="1143000" lvl="4">
              <a:buFont typeface="Wingdings" panose="05000000000000000000" pitchFamily="2" charset="2"/>
              <a:buChar char="Ø"/>
            </a:pPr>
            <a:r>
              <a:rPr lang="en-US" sz="2400" dirty="0"/>
              <a:t>SFR - 1 ERU each</a:t>
            </a:r>
          </a:p>
          <a:p>
            <a:pPr marL="1143000" lvl="4">
              <a:buFont typeface="Wingdings" panose="05000000000000000000" pitchFamily="2" charset="2"/>
              <a:buChar char="Ø"/>
            </a:pPr>
            <a:r>
              <a:rPr lang="en-US" sz="2400" dirty="0"/>
              <a:t>SFA -  0.7 ERU each</a:t>
            </a:r>
          </a:p>
          <a:p>
            <a:pPr marL="1143000" lvl="4">
              <a:buFont typeface="Wingdings" panose="05000000000000000000" pitchFamily="2" charset="2"/>
              <a:buChar char="Ø"/>
            </a:pPr>
            <a:r>
              <a:rPr lang="en-US" sz="2400" dirty="0"/>
              <a:t>NSFR  - IA/divided by 3,500 then rounded up to the nearest whole integer value </a:t>
            </a:r>
            <a:r>
              <a:rPr lang="en-US" sz="1900" i="1" dirty="0">
                <a:solidFill>
                  <a:schemeClr val="accent2"/>
                </a:solidFill>
              </a:rPr>
              <a:t>(policy question for February 2024 meeting)</a:t>
            </a:r>
          </a:p>
          <a:p>
            <a:pPr marL="1143000" marR="0" lvl="4" indent="0" algn="l" defTabSz="914296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/>
              <a:t>No bill for parcels with under 350 sq. ft. of 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value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2A7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(policy question for February 2024 meeting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2A7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143000" lvl="4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9CB5E-25B5-D328-D2B0-81EDB9F4F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890" y="1977390"/>
            <a:ext cx="55423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0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99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</a:rPr>
              <a:t>QA</a:t>
            </a:r>
            <a:endParaRPr kumimoji="0" lang="en-US" sz="123397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3801982" y="1226251"/>
            <a:ext cx="5510463" cy="37505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99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&amp;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10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ctr" defTabSz="914296">
              <a:lnSpc>
                <a:spcPct val="100000"/>
              </a:lnSpc>
              <a:defRPr/>
            </a:pPr>
            <a:r>
              <a:rPr lang="en-US" sz="41299" cap="all" dirty="0">
                <a:solidFill>
                  <a:srgbClr val="FFFFFF"/>
                </a:solidFill>
                <a:latin typeface="Arial Black" panose="020B0A04020102020204" pitchFamily="34" charset="0"/>
              </a:rPr>
              <a:t>Q</a:t>
            </a:r>
            <a:endParaRPr lang="en-US" sz="123397" cap="all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25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531342" y="1226251"/>
            <a:ext cx="8781104" cy="228869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 defTabSz="914308">
              <a:spcBef>
                <a:spcPts val="1000"/>
              </a:spcBef>
              <a:defRPr/>
            </a:pPr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Georgia"/>
              </a:rPr>
              <a:t>Revenue Requirements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25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6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26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26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600156-45B4-5A5D-F695-22FEADD22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63830"/>
            <a:ext cx="866775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99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</a:rPr>
              <a:t>QA</a:t>
            </a:r>
            <a:endParaRPr kumimoji="0" lang="en-US" sz="123397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3801982" y="1226251"/>
            <a:ext cx="5510463" cy="37505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99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&amp;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2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26479"/>
            <a:ext cx="12192000" cy="731520"/>
          </a:xfrm>
          <a:custGeom>
            <a:avLst/>
            <a:gdLst/>
            <a:ahLst/>
            <a:cxnLst/>
            <a:rect l="l" t="t" r="r" b="b"/>
            <a:pathLst>
              <a:path w="12192000" h="731520">
                <a:moveTo>
                  <a:pt x="12192000" y="0"/>
                </a:moveTo>
                <a:lnTo>
                  <a:pt x="0" y="0"/>
                </a:lnTo>
                <a:lnTo>
                  <a:pt x="0" y="731520"/>
                </a:lnTo>
                <a:lnTo>
                  <a:pt x="12192000" y="73152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7634" y="2506258"/>
            <a:ext cx="8536940" cy="518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50000"/>
              </a:lnSpc>
              <a:spcBef>
                <a:spcPts val="100"/>
              </a:spcBef>
            </a:pPr>
            <a:r>
              <a:rPr lang="en-US" sz="2500" spc="-114" dirty="0">
                <a:solidFill>
                  <a:schemeClr val="accent6"/>
                </a:solidFill>
              </a:rPr>
              <a:t>STORMWATER RATE STRUCTURE DEVELOPMENT</a:t>
            </a:r>
            <a:r>
              <a:rPr sz="2500" spc="-95" dirty="0">
                <a:solidFill>
                  <a:schemeClr val="accent6"/>
                </a:solidFill>
              </a:rPr>
              <a:t> </a:t>
            </a:r>
            <a:endParaRPr sz="2500" dirty="0">
              <a:solidFill>
                <a:schemeClr val="accent6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7634" y="3302784"/>
            <a:ext cx="5359057" cy="7944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0" fontAlgn="base" latinLnBrk="0" hangingPunct="0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 Advisory Committee Meeting</a:t>
            </a:r>
          </a:p>
          <a:p>
            <a:pPr marL="12700" marR="0" lvl="0" indent="0" algn="l" defTabSz="457200" rtl="0" eaLnBrk="0" fontAlgn="base" latinLnBrk="0" hangingPunct="0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December 5, 2023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10" descr="Transportation Funding">
            <a:extLst>
              <a:ext uri="{FF2B5EF4-FFF2-40B4-BE49-F238E27FC236}">
                <a16:creationId xmlns:a16="http://schemas.microsoft.com/office/drawing/2014/main" id="{113C0A79-2CC1-D147-8709-866EF7DC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89" y="4561385"/>
            <a:ext cx="711816" cy="12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3E38E3-4E6F-E1E3-2E1E-ED42ACB91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9" y="919800"/>
            <a:ext cx="4240696" cy="73151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Setting Principles &amp; Practices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187C2-272C-0E9A-0F0B-278A686E3CAA}"/>
              </a:ext>
            </a:extLst>
          </p:cNvPr>
          <p:cNvSpPr txBox="1"/>
          <p:nvPr/>
        </p:nvSpPr>
        <p:spPr>
          <a:xfrm>
            <a:off x="2794000" y="5297738"/>
            <a:ext cx="713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Hard surfaces that don’t allow infiltration of stormwater into the ground. 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0F1B54B-3B36-BD24-1F52-9766E97CE098}"/>
              </a:ext>
            </a:extLst>
          </p:cNvPr>
          <p:cNvGraphicFramePr/>
          <p:nvPr/>
        </p:nvGraphicFramePr>
        <p:xfrm>
          <a:off x="1506071" y="719666"/>
          <a:ext cx="8976659" cy="590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830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DFA94CF-DC02-CD72-9944-C4FA458359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589" r="958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E8E845-AF84-4FF0-9DA6-2FC5997409DD}"/>
              </a:ext>
            </a:extLst>
          </p:cNvPr>
          <p:cNvSpPr/>
          <p:nvPr/>
        </p:nvSpPr>
        <p:spPr>
          <a:xfrm>
            <a:off x="0" y="2560320"/>
            <a:ext cx="7143750" cy="339332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520" tIns="0" rIns="731520" bIns="0" rtlCol="0" anchor="ctr" anchorCtr="0">
            <a:no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City of McMinnville</a:t>
            </a:r>
          </a:p>
          <a:p>
            <a:pPr marL="0" marR="0" lvl="0" indent="0" algn="l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30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Impervious Area Data Development</a:t>
            </a:r>
          </a:p>
          <a:p>
            <a:pPr marL="0" marR="0" lvl="0" indent="0" algn="l" defTabSz="91430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Stormwater/Wastewater Advisory Committee</a:t>
            </a:r>
          </a:p>
          <a:p>
            <a:pPr marL="0" marR="0" lvl="0" indent="0" algn="l" defTabSz="91430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December 5, 2023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3241CF10-4FF6-4C84-B04B-A4E28F3B1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4" y="593537"/>
            <a:ext cx="2172823" cy="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59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Structures (Nationally)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A6514-91E4-4282-FBE4-52A0B89FD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697" y="1665176"/>
            <a:ext cx="4086825" cy="3606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56C2B-1674-14B1-5D0E-DFA5883D8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262" y="1698848"/>
            <a:ext cx="3687279" cy="3572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FEB2D-F5D8-646B-15C7-B8EF7E8A5A64}"/>
              </a:ext>
            </a:extLst>
          </p:cNvPr>
          <p:cNvSpPr txBox="1"/>
          <p:nvPr/>
        </p:nvSpPr>
        <p:spPr>
          <a:xfrm>
            <a:off x="1013074" y="6232673"/>
            <a:ext cx="357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Source: 2021 Black &amp; Veatch Stormwater Survey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C2684-A4CE-8387-220D-4E96100ACE33}"/>
              </a:ext>
            </a:extLst>
          </p:cNvPr>
          <p:cNvSpPr/>
          <p:nvPr/>
        </p:nvSpPr>
        <p:spPr>
          <a:xfrm>
            <a:off x="1577478" y="3627288"/>
            <a:ext cx="168026" cy="1449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D160F5-E5F0-9ECE-5D2D-07BE33AAB3CF}"/>
              </a:ext>
            </a:extLst>
          </p:cNvPr>
          <p:cNvSpPr/>
          <p:nvPr/>
        </p:nvSpPr>
        <p:spPr>
          <a:xfrm>
            <a:off x="1375830" y="933278"/>
            <a:ext cx="168026" cy="1449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5CF4F9-48DD-AFC1-CD58-2015028B903A}"/>
              </a:ext>
            </a:extLst>
          </p:cNvPr>
          <p:cNvSpPr/>
          <p:nvPr/>
        </p:nvSpPr>
        <p:spPr>
          <a:xfrm>
            <a:off x="6527697" y="1714539"/>
            <a:ext cx="276515" cy="19271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911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21341" y="19056"/>
            <a:ext cx="10972800" cy="651748"/>
          </a:xfrm>
        </p:spPr>
        <p:txBody>
          <a:bodyPr/>
          <a:lstStyle/>
          <a:p>
            <a:r>
              <a:rPr lang="en-US" dirty="0"/>
              <a:t>Rate Option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187C2-272C-0E9A-0F0B-278A686E3CAA}"/>
              </a:ext>
            </a:extLst>
          </p:cNvPr>
          <p:cNvSpPr txBox="1"/>
          <p:nvPr/>
        </p:nvSpPr>
        <p:spPr>
          <a:xfrm>
            <a:off x="609599" y="6323795"/>
            <a:ext cx="1068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Unit, SFR = Single Family Residential, NSFR = Non-single family residential  </a:t>
            </a:r>
          </a:p>
        </p:txBody>
      </p:sp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3587655F-FEA1-ADBE-B8DE-0867E14C4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40" y="951384"/>
            <a:ext cx="118738" cy="907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>
            <a:extLst>
              <a:ext uri="{FF2B5EF4-FFF2-40B4-BE49-F238E27FC236}">
                <a16:creationId xmlns:a16="http://schemas.microsoft.com/office/drawing/2014/main" id="{9BCBACC6-F925-7633-C588-8F935991B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709" y="2290338"/>
            <a:ext cx="1004457" cy="310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>
            <a:extLst>
              <a:ext uri="{FF2B5EF4-FFF2-40B4-BE49-F238E27FC236}">
                <a16:creationId xmlns:a16="http://schemas.microsoft.com/office/drawing/2014/main" id="{985966B4-A1B6-83F1-BE9A-6535BE7D7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316" y="1882866"/>
            <a:ext cx="2647378" cy="222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A1410AF2-1AAC-080F-3B82-74B0A0F9C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74" y="709605"/>
            <a:ext cx="2195588" cy="70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B8A79683-2379-6674-08B5-DB17622C1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916" y="2241487"/>
            <a:ext cx="1464336" cy="815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>
            <a:extLst>
              <a:ext uri="{FF2B5EF4-FFF2-40B4-BE49-F238E27FC236}">
                <a16:creationId xmlns:a16="http://schemas.microsoft.com/office/drawing/2014/main" id="{4806D3F0-7DEE-C0E0-C3FD-383B40BDD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715" y="3038657"/>
            <a:ext cx="118738" cy="104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pdf">
            <a:extLst>
              <a:ext uri="{FF2B5EF4-FFF2-40B4-BE49-F238E27FC236}">
                <a16:creationId xmlns:a16="http://schemas.microsoft.com/office/drawing/2014/main" id="{9967821F-CAF4-96B0-61FD-4D1B959DB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401" y="3511175"/>
            <a:ext cx="1529366" cy="34976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</p:pic>
      <p:pic>
        <p:nvPicPr>
          <p:cNvPr id="25" name="pasted-image.pdf">
            <a:extLst>
              <a:ext uri="{FF2B5EF4-FFF2-40B4-BE49-F238E27FC236}">
                <a16:creationId xmlns:a16="http://schemas.microsoft.com/office/drawing/2014/main" id="{10121455-FEA7-A9A3-1BEA-D54E7C2BBA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0004" y="3185113"/>
            <a:ext cx="408160" cy="40948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F04FA0-F021-D486-7CB0-1C878B9DA5F4}"/>
              </a:ext>
            </a:extLst>
          </p:cNvPr>
          <p:cNvSpPr txBox="1"/>
          <p:nvPr/>
        </p:nvSpPr>
        <p:spPr>
          <a:xfrm>
            <a:off x="2628509" y="1424423"/>
            <a:ext cx="206988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Option 1: 100% Costs based on ERUs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88D968-9BB1-ED1D-64B9-7D4FA0245E56}"/>
              </a:ext>
            </a:extLst>
          </p:cNvPr>
          <p:cNvGrpSpPr/>
          <p:nvPr/>
        </p:nvGrpSpPr>
        <p:grpSpPr>
          <a:xfrm>
            <a:off x="4010596" y="1505200"/>
            <a:ext cx="5451830" cy="4502845"/>
            <a:chOff x="4010596" y="1505200"/>
            <a:chExt cx="5451830" cy="4502845"/>
          </a:xfrm>
        </p:grpSpPr>
        <p:pic>
          <p:nvPicPr>
            <p:cNvPr id="8" name="pasted-image.pdf">
              <a:extLst>
                <a:ext uri="{FF2B5EF4-FFF2-40B4-BE49-F238E27FC236}">
                  <a16:creationId xmlns:a16="http://schemas.microsoft.com/office/drawing/2014/main" id="{395BFC06-816F-4363-2DC2-4C471E820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83428" y="4419752"/>
              <a:ext cx="408161" cy="846743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31B5B-D78A-3C44-1301-661E502B4E2A}"/>
                </a:ext>
              </a:extLst>
            </p:cNvPr>
            <p:cNvGrpSpPr/>
            <p:nvPr/>
          </p:nvGrpSpPr>
          <p:grpSpPr>
            <a:xfrm>
              <a:off x="4010596" y="1505200"/>
              <a:ext cx="5451830" cy="4502845"/>
              <a:chOff x="4010596" y="1505200"/>
              <a:chExt cx="5451830" cy="4502845"/>
            </a:xfrm>
          </p:grpSpPr>
          <p:pic>
            <p:nvPicPr>
              <p:cNvPr id="21" name="pasted-image.pdf">
                <a:extLst>
                  <a:ext uri="{FF2B5EF4-FFF2-40B4-BE49-F238E27FC236}">
                    <a16:creationId xmlns:a16="http://schemas.microsoft.com/office/drawing/2014/main" id="{A14A1C70-536E-8938-A23C-3070A7BD5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38375" y="3038657"/>
                <a:ext cx="118738" cy="1041798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C83718F-DB1D-FAFE-57E2-752E5F766E78}"/>
                  </a:ext>
                </a:extLst>
              </p:cNvPr>
              <p:cNvGrpSpPr/>
              <p:nvPr/>
            </p:nvGrpSpPr>
            <p:grpSpPr>
              <a:xfrm>
                <a:off x="4010596" y="1505200"/>
                <a:ext cx="5451830" cy="4502845"/>
                <a:chOff x="4010596" y="1505200"/>
                <a:chExt cx="5451830" cy="4502845"/>
              </a:xfrm>
            </p:grpSpPr>
            <p:pic>
              <p:nvPicPr>
                <p:cNvPr id="5" name="pasted-image.pdf">
                  <a:extLst>
                    <a:ext uri="{FF2B5EF4-FFF2-40B4-BE49-F238E27FC236}">
                      <a16:creationId xmlns:a16="http://schemas.microsoft.com/office/drawing/2014/main" id="{5A45B239-6128-2B8F-F07B-677DECAFF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10596" y="4574230"/>
                  <a:ext cx="4353826" cy="11873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4" name="pasted-image.pdf">
                  <a:extLst>
                    <a:ext uri="{FF2B5EF4-FFF2-40B4-BE49-F238E27FC236}">
                      <a16:creationId xmlns:a16="http://schemas.microsoft.com/office/drawing/2014/main" id="{0A77683A-7687-46AE-3723-7CB326C604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67478" y="2242178"/>
                  <a:ext cx="1394948" cy="81478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5" name="pasted-image.pdf">
                  <a:extLst>
                    <a:ext uri="{FF2B5EF4-FFF2-40B4-BE49-F238E27FC236}">
                      <a16:creationId xmlns:a16="http://schemas.microsoft.com/office/drawing/2014/main" id="{96D9B889-A16F-A873-494B-7FFF8B29D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89202" y="1607135"/>
                  <a:ext cx="2571341" cy="60085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6" name="pasted-image.pdf">
                  <a:extLst>
                    <a:ext uri="{FF2B5EF4-FFF2-40B4-BE49-F238E27FC236}">
                      <a16:creationId xmlns:a16="http://schemas.microsoft.com/office/drawing/2014/main" id="{E8419B00-D673-3EBA-3955-2FFEF0FD80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65565" y="4118618"/>
                  <a:ext cx="1264355" cy="110933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9" name="pasted-image.pdf">
                  <a:extLst>
                    <a:ext uri="{FF2B5EF4-FFF2-40B4-BE49-F238E27FC236}">
                      <a16:creationId xmlns:a16="http://schemas.microsoft.com/office/drawing/2014/main" id="{A3A7FE40-CA55-BE3A-9B43-0C65C9E40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89715" y="5298846"/>
                  <a:ext cx="2195588" cy="709199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0" name="pasted-image.pdf">
                  <a:extLst>
                    <a:ext uri="{FF2B5EF4-FFF2-40B4-BE49-F238E27FC236}">
                      <a16:creationId xmlns:a16="http://schemas.microsoft.com/office/drawing/2014/main" id="{6AB2F1BB-0713-CD20-05C3-7C907BD363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27743" y="1505200"/>
                  <a:ext cx="1686171" cy="23917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3" name="pasted-image.pdf">
                  <a:extLst>
                    <a:ext uri="{FF2B5EF4-FFF2-40B4-BE49-F238E27FC236}">
                      <a16:creationId xmlns:a16="http://schemas.microsoft.com/office/drawing/2014/main" id="{045B6E46-E518-D1AE-2088-1DF7357FE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33060" y="3502705"/>
                  <a:ext cx="1529366" cy="349769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6" name="pasted-image.pdf">
                  <a:extLst>
                    <a:ext uri="{FF2B5EF4-FFF2-40B4-BE49-F238E27FC236}">
                      <a16:creationId xmlns:a16="http://schemas.microsoft.com/office/drawing/2014/main" id="{DCA7AFFE-DD73-3A2A-7072-30114877BE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93663" y="3185113"/>
                  <a:ext cx="408160" cy="40948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DE69773-80A7-C9D0-4357-0D1130A24829}"/>
                    </a:ext>
                  </a:extLst>
                </p:cNvPr>
                <p:cNvSpPr txBox="1"/>
                <p:nvPr/>
              </p:nvSpPr>
              <p:spPr>
                <a:xfrm>
                  <a:off x="5369153" y="3806505"/>
                  <a:ext cx="1641247" cy="58477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Option 2: ERU + Base Charge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FF979AF-6214-C53D-2A74-AFD9E74DF4BD}"/>
                    </a:ext>
                  </a:extLst>
                </p:cNvPr>
                <p:cNvSpPr txBox="1"/>
                <p:nvPr/>
              </p:nvSpPr>
              <p:spPr>
                <a:xfrm>
                  <a:off x="8117840" y="2659193"/>
                  <a:ext cx="127854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LaM Display" panose="020F0502020204030204" pitchFamily="2" charset="0"/>
                      <a:ea typeface="ADLaM Display" panose="020F0502020204030204" pitchFamily="2" charset="0"/>
                      <a:cs typeface="ADLaM Display" panose="020F0502020204030204" pitchFamily="2" charset="0"/>
                    </a:rPr>
                    <a:t>Base Costs</a:t>
                  </a:r>
                </a:p>
              </p:txBody>
            </p:sp>
          </p:grpSp>
        </p:grpSp>
      </p:grpSp>
      <p:pic>
        <p:nvPicPr>
          <p:cNvPr id="18" name="pasted-image.pdf">
            <a:extLst>
              <a:ext uri="{FF2B5EF4-FFF2-40B4-BE49-F238E27FC236}">
                <a16:creationId xmlns:a16="http://schemas.microsoft.com/office/drawing/2014/main" id="{7222A03C-DE28-181D-2571-F8BCB29237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8809" y="4117028"/>
            <a:ext cx="1470549" cy="1281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34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904363"/>
            <a:ext cx="10842885" cy="4864425"/>
          </a:xfrm>
        </p:spPr>
        <p:txBody>
          <a:bodyPr/>
          <a:lstStyle/>
          <a:p>
            <a:r>
              <a:rPr lang="en-US" dirty="0"/>
              <a:t>All rates and bills are preliminary</a:t>
            </a:r>
          </a:p>
          <a:p>
            <a:r>
              <a:rPr lang="en-US" dirty="0"/>
              <a:t>Factors affecting ERU estimates</a:t>
            </a:r>
          </a:p>
          <a:p>
            <a:pPr lvl="1"/>
            <a:r>
              <a:rPr lang="en-US" dirty="0"/>
              <a:t>Refinements to impervious area measurements for individual properties (customer driven)</a:t>
            </a:r>
          </a:p>
          <a:p>
            <a:pPr lvl="1"/>
            <a:r>
              <a:rPr lang="en-US" dirty="0"/>
              <a:t>Policy decisions regarding exemptions and credits </a:t>
            </a:r>
          </a:p>
          <a:p>
            <a:r>
              <a:rPr lang="en-US" dirty="0"/>
              <a:t>Factors affecting revenue requirements</a:t>
            </a:r>
          </a:p>
          <a:p>
            <a:pPr lvl="1"/>
            <a:r>
              <a:rPr lang="en-US" dirty="0"/>
              <a:t>Stormwater billing costs from McMinnville Water &amp; Light</a:t>
            </a:r>
          </a:p>
          <a:p>
            <a:pPr lvl="1"/>
            <a:r>
              <a:rPr lang="en-US" dirty="0"/>
              <a:t>City indirect cost allocations developed through 2024-25 budget process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Preliminary Rate and Bill Calculations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2C76-0F78-8CEB-E6BA-7161CFF38E26}"/>
              </a:ext>
            </a:extLst>
          </p:cNvPr>
          <p:cNvSpPr txBox="1"/>
          <p:nvPr/>
        </p:nvSpPr>
        <p:spPr>
          <a:xfrm>
            <a:off x="609599" y="6260068"/>
            <a:ext cx="735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Unit, </a:t>
            </a:r>
          </a:p>
        </p:txBody>
      </p:sp>
    </p:spTree>
    <p:extLst>
      <p:ext uri="{BB962C8B-B14F-4D97-AF65-F5344CB8AC3E}">
        <p14:creationId xmlns:p14="http://schemas.microsoft.com/office/powerpoint/2010/main" val="3821686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068779"/>
            <a:ext cx="11046939" cy="5258467"/>
          </a:xfrm>
        </p:spPr>
        <p:txBody>
          <a:bodyPr/>
          <a:lstStyle/>
          <a:p>
            <a:r>
              <a:rPr lang="en-US" dirty="0"/>
              <a:t>100% annual costs scaled based on ERUs.</a:t>
            </a:r>
          </a:p>
          <a:p>
            <a:r>
              <a:rPr lang="en-US" dirty="0"/>
              <a:t>ERUs adjusted down 5% to reflect </a:t>
            </a:r>
            <a:r>
              <a:rPr lang="en-US" i="1" dirty="0"/>
              <a:t>estimated </a:t>
            </a:r>
            <a:r>
              <a:rPr lang="en-US" dirty="0"/>
              <a:t>credits and impervious area adjustments.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Option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2C76-0F78-8CEB-E6BA-7161CFF38E26}"/>
              </a:ext>
            </a:extLst>
          </p:cNvPr>
          <p:cNvSpPr txBox="1"/>
          <p:nvPr/>
        </p:nvSpPr>
        <p:spPr>
          <a:xfrm>
            <a:off x="535460" y="6116595"/>
            <a:ext cx="632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3F1D9C-D804-89D0-ED38-A1AF844A4C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7483" y="2994869"/>
          <a:ext cx="5880644" cy="2276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559136" imgH="990644" progId="Excel.Sheet.12">
                  <p:embed/>
                </p:oleObj>
              </mc:Choice>
              <mc:Fallback>
                <p:oleObj name="Worksheet" r:id="rId3" imgW="2559136" imgH="990644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13F1D9C-D804-89D0-ED38-A1AF844A4C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7483" y="2994869"/>
                        <a:ext cx="5880644" cy="2276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1494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904363"/>
            <a:ext cx="5293659" cy="4864425"/>
          </a:xfrm>
        </p:spPr>
        <p:txBody>
          <a:bodyPr/>
          <a:lstStyle/>
          <a:p>
            <a:r>
              <a:rPr lang="en-US" dirty="0"/>
              <a:t>Base charge = estimated billing costs (4% annual costs)</a:t>
            </a:r>
          </a:p>
          <a:p>
            <a:r>
              <a:rPr lang="en-US" dirty="0"/>
              <a:t>ERU Charge = other costs (96% annual costs)</a:t>
            </a:r>
          </a:p>
          <a:p>
            <a:r>
              <a:rPr lang="en-US" dirty="0"/>
              <a:t>Franchise fees (6% charge on total revenue generated) </a:t>
            </a:r>
          </a:p>
          <a:p>
            <a:pPr lvl="1"/>
            <a:r>
              <a:rPr lang="en-US" dirty="0"/>
              <a:t>Split between base and ERU charge (4%/96%)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Option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2C76-0F78-8CEB-E6BA-7161CFF38E26}"/>
              </a:ext>
            </a:extLst>
          </p:cNvPr>
          <p:cNvSpPr txBox="1"/>
          <p:nvPr/>
        </p:nvSpPr>
        <p:spPr>
          <a:xfrm>
            <a:off x="609599" y="6260068"/>
            <a:ext cx="735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Unit, SFR = Single Family Residential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2294B2A-7D50-54A3-A9C3-C0CD955BC4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3870" y="1544732"/>
          <a:ext cx="5011559" cy="3768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225948" imgH="2425671" progId="Excel.Sheet.12">
                  <p:embed/>
                </p:oleObj>
              </mc:Choice>
              <mc:Fallback>
                <p:oleObj name="Worksheet" r:id="rId3" imgW="3225948" imgH="2425671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2294B2A-7D50-54A3-A9C3-C0CD955BC4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3870" y="1544732"/>
                        <a:ext cx="5011559" cy="3768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55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068779"/>
            <a:ext cx="11046939" cy="5258467"/>
          </a:xfrm>
        </p:spPr>
        <p:txBody>
          <a:bodyPr/>
          <a:lstStyle/>
          <a:p>
            <a:r>
              <a:rPr lang="en-US" dirty="0"/>
              <a:t>Option 2 results in +$0.70/month increase for single unit residential and a 3-4% reduction for measured ERU customers.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Sample Bills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64B13-E8E4-1222-024F-0E593455D199}"/>
              </a:ext>
            </a:extLst>
          </p:cNvPr>
          <p:cNvSpPr txBox="1"/>
          <p:nvPr/>
        </p:nvSpPr>
        <p:spPr>
          <a:xfrm>
            <a:off x="1026104" y="5617341"/>
            <a:ext cx="555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  <a:latin typeface="+mn-lt"/>
              </a:rPr>
              <a:t>*Updated to reflect ERU Rounding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867495-8D1A-4B42-89B9-22C354A56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71" y="2829645"/>
            <a:ext cx="9098129" cy="26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2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Non-Single Family Residential Monthly Bills Histogram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3BC783-DDB4-9662-78AA-9306FA1E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17" y="786384"/>
            <a:ext cx="7546349" cy="56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Preliminary Rate Structure Evaluation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05350-A9B4-6BDA-6260-54BA4289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904" y="1389509"/>
            <a:ext cx="3647991" cy="1553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1C2F9-8318-6B20-A290-F1056ED239BE}"/>
              </a:ext>
            </a:extLst>
          </p:cNvPr>
          <p:cNvSpPr txBox="1"/>
          <p:nvPr/>
        </p:nvSpPr>
        <p:spPr>
          <a:xfrm>
            <a:off x="8069904" y="2973851"/>
            <a:ext cx="3997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Source: 2021 Black &amp; Veatch Stormwater 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FE7C6-37C5-235B-9326-CD31ED6D2CEE}"/>
              </a:ext>
            </a:extLst>
          </p:cNvPr>
          <p:cNvSpPr txBox="1"/>
          <p:nvPr/>
        </p:nvSpPr>
        <p:spPr>
          <a:xfrm>
            <a:off x="8069904" y="3635298"/>
            <a:ext cx="387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Sample Oregon cities with stormwater base charges: Eugene, Salem, Albany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B8278D8-3FFB-413E-2D09-4C2FE4FB18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506952"/>
              </p:ext>
            </p:extLst>
          </p:nvPr>
        </p:nvGraphicFramePr>
        <p:xfrm>
          <a:off x="930412" y="1186325"/>
          <a:ext cx="6132359" cy="49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394249" imgH="3574881" progId="Excel.Sheet.12">
                  <p:embed/>
                </p:oleObj>
              </mc:Choice>
              <mc:Fallback>
                <p:oleObj name="Worksheet" r:id="rId4" imgW="4394249" imgH="35748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412" y="1186325"/>
                        <a:ext cx="6132359" cy="498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1769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wrap="square" anchor="ctr">
            <a:norm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85635-2F19-699E-077D-416D02919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06" y="0"/>
            <a:ext cx="1064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73BD9-CA65-F57D-567D-A4AED3C7AD3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17385" y="1297379"/>
            <a:ext cx="5907315" cy="4582721"/>
          </a:xfrm>
        </p:spPr>
        <p:txBody>
          <a:bodyPr/>
          <a:lstStyle/>
          <a:p>
            <a:r>
              <a:rPr lang="en-US" sz="2800" dirty="0"/>
              <a:t>Rate Structure </a:t>
            </a:r>
          </a:p>
          <a:p>
            <a:pPr lvl="1"/>
            <a:r>
              <a:rPr lang="en-US" sz="2400" dirty="0"/>
              <a:t>Option 1: ERU Only </a:t>
            </a:r>
            <a:r>
              <a:rPr lang="en-US" sz="2400"/>
              <a:t>(Recommended)</a:t>
            </a:r>
            <a:endParaRPr lang="en-US" sz="2400" dirty="0"/>
          </a:p>
          <a:p>
            <a:pPr lvl="1"/>
            <a:r>
              <a:rPr lang="en-US" sz="2400" dirty="0"/>
              <a:t>Option 2: ERU +Base</a:t>
            </a:r>
          </a:p>
          <a:p>
            <a:r>
              <a:rPr lang="en-US" sz="2800" dirty="0"/>
              <a:t>Rate Modifiers &amp; Policies (Next meeting)</a:t>
            </a:r>
          </a:p>
          <a:p>
            <a:pPr lvl="1"/>
            <a:r>
              <a:rPr lang="en-US" sz="2400" dirty="0"/>
              <a:t>Exemptions/discounts</a:t>
            </a:r>
          </a:p>
          <a:p>
            <a:pPr lvl="1"/>
            <a:r>
              <a:rPr lang="en-US" sz="2400" dirty="0"/>
              <a:t>Stormwater credit program</a:t>
            </a:r>
          </a:p>
          <a:p>
            <a:pPr lvl="1"/>
            <a:r>
              <a:rPr lang="en-US" sz="2400" dirty="0"/>
              <a:t>Appeals &amp; billing procedures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Program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9B6AED-4DE1-B6C6-91D5-B5F0B8C74B82}"/>
              </a:ext>
            </a:extLst>
          </p:cNvPr>
          <p:cNvGraphicFramePr/>
          <p:nvPr/>
        </p:nvGraphicFramePr>
        <p:xfrm>
          <a:off x="54864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373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61B457-D25F-42F9-992F-17FEFD78C5F2}"/>
              </a:ext>
            </a:extLst>
          </p:cNvPr>
          <p:cNvSpPr/>
          <p:nvPr/>
        </p:nvSpPr>
        <p:spPr>
          <a:xfrm>
            <a:off x="7107390" y="2957540"/>
            <a:ext cx="2634054" cy="3345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Impervious Area 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SFR Properties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ERU Determination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SFA Properties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NSFR Properties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Units of Service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Questions?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43051E7-F8FE-4484-9D16-9CAC466CD5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0FCC8-3276-4098-8D80-65A4E59FCE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DA467-C669-443F-92E0-801A1001E75B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9">
            <a:extLst>
              <a:ext uri="{FF2B5EF4-FFF2-40B4-BE49-F238E27FC236}">
                <a16:creationId xmlns:a16="http://schemas.microsoft.com/office/drawing/2014/main" id="{5D143B9D-61DA-4B27-8B6E-245BA5B1D623}"/>
              </a:ext>
            </a:extLst>
          </p:cNvPr>
          <p:cNvSpPr txBox="1">
            <a:spLocks/>
          </p:cNvSpPr>
          <p:nvPr/>
        </p:nvSpPr>
        <p:spPr>
          <a:xfrm>
            <a:off x="7107389" y="1486841"/>
            <a:ext cx="4860704" cy="1239817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51" baseline="0">
                <a:solidFill>
                  <a:schemeClr val="tx1"/>
                </a:solidFill>
                <a:latin typeface="+mj-lt"/>
                <a:ea typeface="Montserrat SemiBold" charset="0"/>
                <a:cs typeface="Montserrat SemiBold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GIS Methodology</a:t>
            </a:r>
          </a:p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-151" normalizeH="0" baseline="0" noProof="0" dirty="0">
              <a:ln>
                <a:noFill/>
              </a:ln>
              <a:solidFill>
                <a:srgbClr val="3DCCD5"/>
              </a:solidFill>
              <a:effectLst/>
              <a:uLnTx/>
              <a:uFillTx/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8107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99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</a:rPr>
              <a:t>QA</a:t>
            </a:r>
            <a:endParaRPr kumimoji="0" lang="en-US" sz="123397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3801982" y="1226251"/>
            <a:ext cx="5510463" cy="37505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99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&amp;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136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ctr" defTabSz="914296">
              <a:lnSpc>
                <a:spcPct val="100000"/>
              </a:lnSpc>
              <a:defRPr/>
            </a:pPr>
            <a:r>
              <a:rPr lang="en-US" sz="41299" cap="all" dirty="0">
                <a:solidFill>
                  <a:srgbClr val="FFFFFF"/>
                </a:solidFill>
                <a:latin typeface="Arial Black" panose="020B0A04020102020204" pitchFamily="34" charset="0"/>
              </a:rPr>
              <a:t>Q</a:t>
            </a:r>
            <a:endParaRPr lang="en-US" sz="123397" cap="all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41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41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B63D3-9B3B-99B5-BE13-956393B52A0C}"/>
              </a:ext>
            </a:extLst>
          </p:cNvPr>
          <p:cNvSpPr txBox="1"/>
          <p:nvPr/>
        </p:nvSpPr>
        <p:spPr>
          <a:xfrm>
            <a:off x="622242" y="118800"/>
            <a:ext cx="10627283" cy="579734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 defTabSz="914308">
              <a:spcBef>
                <a:spcPts val="1000"/>
              </a:spcBef>
              <a:spcAft>
                <a:spcPts val="1800"/>
              </a:spcAft>
              <a:defRPr/>
            </a:pPr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Georgia"/>
              </a:rPr>
              <a:t>Next Steps</a:t>
            </a:r>
          </a:p>
          <a:p>
            <a:pPr defTabSz="914308">
              <a:spcBef>
                <a:spcPts val="1000"/>
              </a:spcBef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February 2023:	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Discussion/Recommendations 			   			 	of Rate Modifiers (credits/discounts)</a:t>
            </a:r>
          </a:p>
          <a:p>
            <a:pPr defTabSz="914308"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March 2023: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Hold community meeting 								to discuss the Stormwater Utility</a:t>
            </a:r>
          </a:p>
          <a:p>
            <a:pPr defTabSz="914308">
              <a:spcBef>
                <a:spcPts val="10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April 2023: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Present recommendations to City Council						at a work session</a:t>
            </a:r>
          </a:p>
          <a:p>
            <a:pPr defTabSz="914308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May 2023: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City Council considers adoption of a Stormwater Utility 				Committee begins discussion of sewer utility rates and SDCs</a:t>
            </a:r>
          </a:p>
          <a:p>
            <a:pPr defTabSz="914308">
              <a:spcBef>
                <a:spcPts val="10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August 2023: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adopted by City Council, begin 							billing for Stormwater Utility	</a:t>
            </a:r>
          </a:p>
        </p:txBody>
      </p:sp>
    </p:spTree>
    <p:extLst>
      <p:ext uri="{BB962C8B-B14F-4D97-AF65-F5344CB8AC3E}">
        <p14:creationId xmlns:p14="http://schemas.microsoft.com/office/powerpoint/2010/main" val="24962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Impervious Area</a:t>
            </a:r>
          </a:p>
        </p:txBody>
      </p:sp>
    </p:spTree>
    <p:extLst>
      <p:ext uri="{BB962C8B-B14F-4D97-AF65-F5344CB8AC3E}">
        <p14:creationId xmlns:p14="http://schemas.microsoft.com/office/powerpoint/2010/main" val="300306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E24309-C02E-4808-8776-080870BDA2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1"/>
            <a:ext cx="6114221" cy="913360"/>
          </a:xfrm>
        </p:spPr>
        <p:txBody>
          <a:bodyPr/>
          <a:lstStyle/>
          <a:p>
            <a:r>
              <a:rPr lang="en-US"/>
              <a:t>Impervious Area (IA)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7300" y="1915917"/>
            <a:ext cx="6522720" cy="390779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Hard surfaces that don’t allow infiltration of stormwater into the ground. Examples include: 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Rooftops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Driveways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Patios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Private Sidewalks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Parking Lots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Compacted gravel</a:t>
            </a:r>
          </a:p>
          <a:p>
            <a:pPr marL="284163" lvl="2" indent="-28416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Excluded: swimming pool water, railroad ballast, open graded aggregate and landscaping gravel</a:t>
            </a:r>
          </a:p>
          <a:p>
            <a:pPr marL="284163" lvl="2" indent="-28416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Most commonly used metric for stormwater billing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C9657-5E01-4460-A5FB-715A4B067476}"/>
              </a:ext>
            </a:extLst>
          </p:cNvPr>
          <p:cNvSpPr/>
          <p:nvPr/>
        </p:nvSpPr>
        <p:spPr>
          <a:xfrm>
            <a:off x="3545551" y="3991829"/>
            <a:ext cx="1025180" cy="22819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2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DDF26-4410-F9AE-B185-BA6D4563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95" y="3017021"/>
            <a:ext cx="5243674" cy="3090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9CA6D-9B99-44FD-91D4-3E0B8E882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595" y="946703"/>
            <a:ext cx="4076140" cy="1249845"/>
          </a:xfrm>
        </p:spPr>
        <p:txBody>
          <a:bodyPr/>
          <a:lstStyle/>
          <a:p>
            <a:r>
              <a:rPr lang="en-US"/>
              <a:t>Equivalent Residential Unit (ERU)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C12CCA-7195-43DF-AD6C-FF1E46E18C2E}"/>
              </a:ext>
            </a:extLst>
          </p:cNvPr>
          <p:cNvSpPr/>
          <p:nvPr/>
        </p:nvSpPr>
        <p:spPr>
          <a:xfrm rot="16200000">
            <a:off x="3848336" y="2760041"/>
            <a:ext cx="4495333" cy="895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13978-F130-4E67-9560-D493D6AC2D87}"/>
              </a:ext>
            </a:extLst>
          </p:cNvPr>
          <p:cNvSpPr txBox="1"/>
          <p:nvPr/>
        </p:nvSpPr>
        <p:spPr>
          <a:xfrm>
            <a:off x="6879270" y="1808126"/>
            <a:ext cx="4293560" cy="373011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Billing unit for IA based rate structures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Community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IA on Single-family residential (SFR)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BC2993F9-8FEF-421C-D7A1-5BB8AF824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2559" y="3968807"/>
            <a:ext cx="663340" cy="457476"/>
          </a:xfrm>
          <a:prstGeom prst="rect">
            <a:avLst/>
          </a:prstGeom>
        </p:spPr>
      </p:pic>
      <p:pic>
        <p:nvPicPr>
          <p:cNvPr id="14" name="Graphic 1">
            <a:extLst>
              <a:ext uri="{FF2B5EF4-FFF2-40B4-BE49-F238E27FC236}">
                <a16:creationId xmlns:a16="http://schemas.microsoft.com/office/drawing/2014/main" id="{564FAE32-8B0C-090D-31FC-53C59E3DF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2029" y="2696787"/>
            <a:ext cx="686215" cy="640467"/>
          </a:xfrm>
          <a:prstGeom prst="rect">
            <a:avLst/>
          </a:prstGeom>
        </p:spPr>
      </p:pic>
      <p:pic>
        <p:nvPicPr>
          <p:cNvPr id="15" name="Graphic 1">
            <a:extLst>
              <a:ext uri="{FF2B5EF4-FFF2-40B4-BE49-F238E27FC236}">
                <a16:creationId xmlns:a16="http://schemas.microsoft.com/office/drawing/2014/main" id="{13D79353-4B62-F3E1-EA7E-76E9CBB5A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1121" y="1701798"/>
            <a:ext cx="686215" cy="6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SFR Properties</a:t>
            </a:r>
          </a:p>
        </p:txBody>
      </p:sp>
    </p:spTree>
    <p:extLst>
      <p:ext uri="{BB962C8B-B14F-4D97-AF65-F5344CB8AC3E}">
        <p14:creationId xmlns:p14="http://schemas.microsoft.com/office/powerpoint/2010/main" val="280636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6"/>
            <a:ext cx="6114221" cy="1406839"/>
          </a:xfrm>
        </p:spPr>
        <p:txBody>
          <a:bodyPr/>
          <a:lstStyle/>
          <a:p>
            <a:r>
              <a:rPr lang="en-US"/>
              <a:t>Single-Family Residential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1028" y="1985977"/>
            <a:ext cx="8904971" cy="42574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One building on one parcel that contains one or two dwelling units.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Yamhill County Tax Parcel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10,136 SFR properties in McMinnville including the following land use codes: 101, 109, 111, 121, 191, 207, 401, 409, 451, 551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101 also has some SFA properties that were not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207 also has some mobile home/manufactured home parks that were not included</a:t>
            </a:r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900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ECO Palette 2019">
      <a:dk1>
        <a:srgbClr val="000000"/>
      </a:dk1>
      <a:lt1>
        <a:srgbClr val="FFFFFF"/>
      </a:lt1>
      <a:dk2>
        <a:srgbClr val="002C57"/>
      </a:dk2>
      <a:lt2>
        <a:srgbClr val="D1D1D1"/>
      </a:lt2>
      <a:accent1>
        <a:srgbClr val="0DAEC1"/>
      </a:accent1>
      <a:accent2>
        <a:srgbClr val="F1B600"/>
      </a:accent2>
      <a:accent3>
        <a:srgbClr val="E57B00"/>
      </a:accent3>
      <a:accent4>
        <a:srgbClr val="4FB947"/>
      </a:accent4>
      <a:accent5>
        <a:srgbClr val="A0508A"/>
      </a:accent5>
      <a:accent6>
        <a:srgbClr val="2B4F8A"/>
      </a:accent6>
      <a:hlink>
        <a:srgbClr val="5F5F5F"/>
      </a:hlink>
      <a:folHlink>
        <a:srgbClr val="96969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 ECO PPT Template_Widescreen  -  Compatibility Mode" id="{E2CF0A13-A846-EA46-BAFC-BEE6AE4F62C6}" vid="{B48845EF-CD33-2F44-A838-D7198D2F8B3F}"/>
    </a:ext>
  </a:extLst>
</a:theme>
</file>

<file path=ppt/theme/theme4.xml><?xml version="1.0" encoding="utf-8"?>
<a:theme xmlns:a="http://schemas.openxmlformats.org/drawingml/2006/main" name="Raftelis-2020-PPT-v3">
  <a:themeElements>
    <a:clrScheme name="Raftelis-2020-PPT-v3">
      <a:dk1>
        <a:srgbClr val="00000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F7D342"/>
      </a:accent5>
      <a:accent6>
        <a:srgbClr val="6D8076"/>
      </a:accent6>
      <a:hlink>
        <a:srgbClr val="3DCCD5"/>
      </a:hlink>
      <a:folHlink>
        <a:srgbClr val="24A1A8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l">
          <a:lnSpc>
            <a:spcPct val="130000"/>
          </a:lnSpc>
          <a:spcBef>
            <a:spcPts val="10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aftelis-2020-PPT-v3" id="{0CF0FCE5-96E2-46A4-BA02-8AA9021A650A}" vid="{EC7AF960-D8E2-49D9-BEE7-F1CCBF8CDD63}"/>
    </a:ext>
  </a:extLst>
</a:theme>
</file>

<file path=ppt/theme/theme5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73edef-04b6-4065-a769-92130f75be9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4A60D7FE514F9CEA11E61C4A4750" ma:contentTypeVersion="14" ma:contentTypeDescription="Create a new document." ma:contentTypeScope="" ma:versionID="908886aeed08809a6639f0a59126f6f1">
  <xsd:schema xmlns:xsd="http://www.w3.org/2001/XMLSchema" xmlns:xs="http://www.w3.org/2001/XMLSchema" xmlns:p="http://schemas.microsoft.com/office/2006/metadata/properties" xmlns:ns3="4573edef-04b6-4065-a769-92130f75be97" xmlns:ns4="24dadd9b-09cc-4833-8617-2ffcdf2d2c5e" targetNamespace="http://schemas.microsoft.com/office/2006/metadata/properties" ma:root="true" ma:fieldsID="12a203ef4f4dcbf04f260278484e418d" ns3:_="" ns4:_="">
    <xsd:import namespace="4573edef-04b6-4065-a769-92130f75be97"/>
    <xsd:import namespace="24dadd9b-09cc-4833-8617-2ffcdf2d2c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73edef-04b6-4065-a769-92130f75be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add9b-09cc-4833-8617-2ffcdf2d2c5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1E2D07-3C78-4C8A-9B72-377C9336BB8F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24dadd9b-09cc-4833-8617-2ffcdf2d2c5e"/>
    <ds:schemaRef ds:uri="http://purl.org/dc/dcmitype/"/>
    <ds:schemaRef ds:uri="http://schemas.openxmlformats.org/package/2006/metadata/core-properties"/>
    <ds:schemaRef ds:uri="4573edef-04b6-4065-a769-92130f75be9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5ED22F8-BC39-4508-8B2F-BACE71BC05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CC5359-F03E-4DB3-8AA8-F2BFFD3CF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73edef-04b6-4065-a769-92130f75be97"/>
    <ds:schemaRef ds:uri="24dadd9b-09cc-4833-8617-2ffcdf2d2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13018</TotalTime>
  <Words>1397</Words>
  <Application>Microsoft Office PowerPoint</Application>
  <PresentationFormat>Widescreen</PresentationFormat>
  <Paragraphs>255</Paragraphs>
  <Slides>41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ADLaM Display</vt:lpstr>
      <vt:lpstr>Arial</vt:lpstr>
      <vt:lpstr>Arial Black</vt:lpstr>
      <vt:lpstr>Calibri</vt:lpstr>
      <vt:lpstr>Corbel</vt:lpstr>
      <vt:lpstr>Franklin Gothic Book</vt:lpstr>
      <vt:lpstr>Franklin Gothic Book Regular</vt:lpstr>
      <vt:lpstr>Franklin Gothic Medium</vt:lpstr>
      <vt:lpstr>Georgia</vt:lpstr>
      <vt:lpstr>Gill Sans</vt:lpstr>
      <vt:lpstr>Gill Sans Light</vt:lpstr>
      <vt:lpstr>Gill Sans MT</vt:lpstr>
      <vt:lpstr>Open Sans</vt:lpstr>
      <vt:lpstr>Trebuchet MS</vt:lpstr>
      <vt:lpstr>Wingdings</vt:lpstr>
      <vt:lpstr>Wingdings 3</vt:lpstr>
      <vt:lpstr>Facet</vt:lpstr>
      <vt:lpstr>1_Facet</vt:lpstr>
      <vt:lpstr>Office Theme</vt:lpstr>
      <vt:lpstr>Raftelis-2020-PPT-v3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Impervious Area (IA)</vt:lpstr>
      <vt:lpstr>Equivalent Residential Unit (ERU)</vt:lpstr>
      <vt:lpstr>PowerPoint Presentation</vt:lpstr>
      <vt:lpstr>Single-Family Residential</vt:lpstr>
      <vt:lpstr>Mobile Home/Manufactured Home Properties</vt:lpstr>
      <vt:lpstr>PowerPoint Presentation</vt:lpstr>
      <vt:lpstr>Impervious Area Digitization</vt:lpstr>
      <vt:lpstr>Impervious Area Examples</vt:lpstr>
      <vt:lpstr>Histogram  </vt:lpstr>
      <vt:lpstr>PowerPoint Presentation</vt:lpstr>
      <vt:lpstr>SFA Properties</vt:lpstr>
      <vt:lpstr>Single-Family Attached (SFA) Properties</vt:lpstr>
      <vt:lpstr>2 Billing Options for SFA Properties</vt:lpstr>
      <vt:lpstr>SFA - IA Measurement Data</vt:lpstr>
      <vt:lpstr>PowerPoint Presentation</vt:lpstr>
      <vt:lpstr>Non-Single Family Residential (NSFR) Properties</vt:lpstr>
      <vt:lpstr>PowerPoint Presentation</vt:lpstr>
      <vt:lpstr>Units of Service</vt:lpstr>
      <vt:lpstr>PowerPoint Presentation</vt:lpstr>
      <vt:lpstr>PowerPoint Presentation</vt:lpstr>
      <vt:lpstr>PowerPoint Presentation</vt:lpstr>
      <vt:lpstr>PowerPoint Presentation</vt:lpstr>
      <vt:lpstr>STORMWATER RATE STRUCTURE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Stprmwater Utility and Wastewater Master Plan</dc:title>
  <dc:creator>Chip Ullstad</dc:creator>
  <cp:lastModifiedBy>Leland Koester</cp:lastModifiedBy>
  <cp:revision>107</cp:revision>
  <dcterms:created xsi:type="dcterms:W3CDTF">2023-06-24T22:15:37Z</dcterms:created>
  <dcterms:modified xsi:type="dcterms:W3CDTF">2023-12-05T22:17:47Z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0x010100D1564A60D7FE514F9CEA11E61C4A4750</vt:lpwstr>
  </property>
</Properties>
</file>